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4"/>
  </p:notesMasterIdLst>
  <p:sldIdLst>
    <p:sldId id="256" r:id="rId2"/>
    <p:sldId id="258" r:id="rId3"/>
    <p:sldId id="259" r:id="rId4"/>
    <p:sldId id="257" r:id="rId5"/>
    <p:sldId id="260" r:id="rId6"/>
    <p:sldId id="262" r:id="rId7"/>
    <p:sldId id="261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100000" saltData="lmmSec/uhljZQBotn6T6ng==" hashData="6jdZk6vAZ1D7twSNAfFMar4tDeg=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11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2856" y="-9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10ED1C-4A66-4BDE-A908-AB6D6C431CA2}" type="datetimeFigureOut">
              <a:rPr lang="ru-RU" smtClean="0"/>
              <a:t>15.05.2020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DCE1DF-9B7E-4949-8C55-2FB99EC5F5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57588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98544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89097-967E-40C8-9C6E-6E15B8750080}" type="datetimeFigureOut">
              <a:rPr lang="ru-RU" smtClean="0"/>
              <a:t>15.05.2020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AC01E-1A63-43EB-A0DB-EB0311B83B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80906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89097-967E-40C8-9C6E-6E15B8750080}" type="datetimeFigureOut">
              <a:rPr lang="ru-RU" smtClean="0"/>
              <a:t>15.05.2020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AC01E-1A63-43EB-A0DB-EB0311B83B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17153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89097-967E-40C8-9C6E-6E15B8750080}" type="datetimeFigureOut">
              <a:rPr lang="ru-RU" smtClean="0"/>
              <a:t>15.05.2020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AC01E-1A63-43EB-A0DB-EB0311B83B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53031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89097-967E-40C8-9C6E-6E15B8750080}" type="datetimeFigureOut">
              <a:rPr lang="ru-RU" smtClean="0"/>
              <a:t>15.05.2020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AC01E-1A63-43EB-A0DB-EB0311B83B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15787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89097-967E-40C8-9C6E-6E15B8750080}" type="datetimeFigureOut">
              <a:rPr lang="ru-RU" smtClean="0"/>
              <a:t>15.05.2020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AC01E-1A63-43EB-A0DB-EB0311B83B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6796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89097-967E-40C8-9C6E-6E15B8750080}" type="datetimeFigureOut">
              <a:rPr lang="ru-RU" smtClean="0"/>
              <a:t>15.05.2020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AC01E-1A63-43EB-A0DB-EB0311B83B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6905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89097-967E-40C8-9C6E-6E15B8750080}" type="datetimeFigureOut">
              <a:rPr lang="ru-RU" smtClean="0"/>
              <a:t>15.05.2020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AC01E-1A63-43EB-A0DB-EB0311B83B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2216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89097-967E-40C8-9C6E-6E15B8750080}" type="datetimeFigureOut">
              <a:rPr lang="ru-RU" smtClean="0"/>
              <a:t>15.05.2020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AC01E-1A63-43EB-A0DB-EB0311B83B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01334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89097-967E-40C8-9C6E-6E15B8750080}" type="datetimeFigureOut">
              <a:rPr lang="ru-RU" smtClean="0"/>
              <a:t>15.05.2020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AC01E-1A63-43EB-A0DB-EB0311B83B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2625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89097-967E-40C8-9C6E-6E15B8750080}" type="datetimeFigureOut">
              <a:rPr lang="ru-RU" smtClean="0"/>
              <a:t>15.05.2020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AC01E-1A63-43EB-A0DB-EB0311B83B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8341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89097-967E-40C8-9C6E-6E15B8750080}" type="datetimeFigureOut">
              <a:rPr lang="ru-RU" smtClean="0"/>
              <a:t>15.05.2020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AC01E-1A63-43EB-A0DB-EB0311B83B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4344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89097-967E-40C8-9C6E-6E15B8750080}" type="datetimeFigureOut">
              <a:rPr lang="ru-RU" smtClean="0"/>
              <a:t>15.05.2020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EAC01E-1A63-43EB-A0DB-EB0311B83B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4543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jpeg"/><Relationship Id="rId12" Type="http://schemas.openxmlformats.org/officeDocument/2006/relationships/image" Target="../media/image8.png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openxmlformats.org/officeDocument/2006/relationships/image" Target="../media/image3.jpeg"/><Relationship Id="rId11" Type="http://schemas.microsoft.com/office/2007/relationships/hdphoto" Target="../media/hdphoto1.wdp"/><Relationship Id="rId5" Type="http://schemas.openxmlformats.org/officeDocument/2006/relationships/image" Target="../media/image2.jpeg"/><Relationship Id="rId10" Type="http://schemas.openxmlformats.org/officeDocument/2006/relationships/image" Target="../media/image7.png"/><Relationship Id="rId4" Type="http://schemas.openxmlformats.org/officeDocument/2006/relationships/image" Target="../media/image1.jpeg"/><Relationship Id="rId9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7.jpeg"/><Relationship Id="rId2" Type="http://schemas.openxmlformats.org/officeDocument/2006/relationships/audio" Target="../media/media10.wma"/><Relationship Id="rId1" Type="http://schemas.microsoft.com/office/2007/relationships/media" Target="../media/media10.wma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7.jpeg"/><Relationship Id="rId2" Type="http://schemas.openxmlformats.org/officeDocument/2006/relationships/audio" Target="../media/media11.wma"/><Relationship Id="rId1" Type="http://schemas.microsoft.com/office/2007/relationships/media" Target="../media/media11.wma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jpeg"/><Relationship Id="rId2" Type="http://schemas.openxmlformats.org/officeDocument/2006/relationships/audio" Target="../media/media12.wma"/><Relationship Id="rId1" Type="http://schemas.microsoft.com/office/2007/relationships/media" Target="../media/media12.wma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10" Type="http://schemas.openxmlformats.org/officeDocument/2006/relationships/image" Target="../media/image8.png"/><Relationship Id="rId4" Type="http://schemas.openxmlformats.org/officeDocument/2006/relationships/image" Target="../media/image1.jpeg"/><Relationship Id="rId9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microsoft.com/office/2007/relationships/hdphoto" Target="../media/hdphoto1.wdp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9.emf"/><Relationship Id="rId12" Type="http://schemas.openxmlformats.org/officeDocument/2006/relationships/image" Target="../media/image7.png"/><Relationship Id="rId17" Type="http://schemas.openxmlformats.org/officeDocument/2006/relationships/image" Target="../media/image8.png"/><Relationship Id="rId2" Type="http://schemas.openxmlformats.org/officeDocument/2006/relationships/audio" Target="../media/media2.wma"/><Relationship Id="rId16" Type="http://schemas.openxmlformats.org/officeDocument/2006/relationships/image" Target="../media/image3.jpeg"/><Relationship Id="rId1" Type="http://schemas.microsoft.com/office/2007/relationships/media" Target="../media/media2.wma"/><Relationship Id="rId6" Type="http://schemas.openxmlformats.org/officeDocument/2006/relationships/image" Target="../media/image2.jpeg"/><Relationship Id="rId11" Type="http://schemas.openxmlformats.org/officeDocument/2006/relationships/image" Target="../media/image13.png"/><Relationship Id="rId5" Type="http://schemas.openxmlformats.org/officeDocument/2006/relationships/image" Target="../media/image1.jpeg"/><Relationship Id="rId15" Type="http://schemas.openxmlformats.org/officeDocument/2006/relationships/image" Target="../media/image15.png"/><Relationship Id="rId10" Type="http://schemas.openxmlformats.org/officeDocument/2006/relationships/image" Target="../media/image12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11.png"/><Relationship Id="rId14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jpeg"/><Relationship Id="rId12" Type="http://schemas.openxmlformats.org/officeDocument/2006/relationships/image" Target="../media/image8.png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6" Type="http://schemas.openxmlformats.org/officeDocument/2006/relationships/image" Target="../media/image3.jpeg"/><Relationship Id="rId11" Type="http://schemas.microsoft.com/office/2007/relationships/hdphoto" Target="../media/hdphoto1.wdp"/><Relationship Id="rId5" Type="http://schemas.openxmlformats.org/officeDocument/2006/relationships/image" Target="../media/image2.jpeg"/><Relationship Id="rId10" Type="http://schemas.openxmlformats.org/officeDocument/2006/relationships/image" Target="../media/image7.png"/><Relationship Id="rId4" Type="http://schemas.openxmlformats.org/officeDocument/2006/relationships/image" Target="../media/image1.jpeg"/><Relationship Id="rId9" Type="http://schemas.openxmlformats.org/officeDocument/2006/relationships/image" Target="../media/image1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jpeg"/><Relationship Id="rId12" Type="http://schemas.openxmlformats.org/officeDocument/2006/relationships/image" Target="../media/image8.png"/><Relationship Id="rId2" Type="http://schemas.openxmlformats.org/officeDocument/2006/relationships/audio" Target="../media/media4.wma"/><Relationship Id="rId1" Type="http://schemas.microsoft.com/office/2007/relationships/media" Target="../media/media4.wma"/><Relationship Id="rId6" Type="http://schemas.openxmlformats.org/officeDocument/2006/relationships/image" Target="../media/image3.jpeg"/><Relationship Id="rId11" Type="http://schemas.microsoft.com/office/2007/relationships/hdphoto" Target="../media/hdphoto1.wdp"/><Relationship Id="rId5" Type="http://schemas.openxmlformats.org/officeDocument/2006/relationships/image" Target="../media/image2.jpeg"/><Relationship Id="rId10" Type="http://schemas.openxmlformats.org/officeDocument/2006/relationships/image" Target="../media/image7.png"/><Relationship Id="rId4" Type="http://schemas.openxmlformats.org/officeDocument/2006/relationships/image" Target="../media/image1.jpeg"/><Relationship Id="rId9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0.png"/><Relationship Id="rId2" Type="http://schemas.openxmlformats.org/officeDocument/2006/relationships/audio" Target="../media/media5.wma"/><Relationship Id="rId1" Type="http://schemas.microsoft.com/office/2007/relationships/media" Target="../media/media5.wma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slideLayout" Target="../slideLayouts/slideLayout1.xml"/><Relationship Id="rId7" Type="http://schemas.microsoft.com/office/2007/relationships/hdphoto" Target="../media/hdphoto1.wdp"/><Relationship Id="rId2" Type="http://schemas.openxmlformats.org/officeDocument/2006/relationships/audio" Target="../media/media6.wma"/><Relationship Id="rId1" Type="http://schemas.microsoft.com/office/2007/relationships/media" Target="../media/media6.wma"/><Relationship Id="rId6" Type="http://schemas.openxmlformats.org/officeDocument/2006/relationships/image" Target="../media/image7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2.png"/><Relationship Id="rId2" Type="http://schemas.openxmlformats.org/officeDocument/2006/relationships/audio" Target="../media/media7.wma"/><Relationship Id="rId1" Type="http://schemas.microsoft.com/office/2007/relationships/media" Target="../media/media7.wma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10" Type="http://schemas.openxmlformats.org/officeDocument/2006/relationships/image" Target="../media/image8.png"/><Relationship Id="rId4" Type="http://schemas.openxmlformats.org/officeDocument/2006/relationships/image" Target="../media/image3.jpeg"/><Relationship Id="rId9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5.png"/><Relationship Id="rId2" Type="http://schemas.openxmlformats.org/officeDocument/2006/relationships/audio" Target="../media/media8.wma"/><Relationship Id="rId1" Type="http://schemas.microsoft.com/office/2007/relationships/media" Target="../media/media8.wma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6.jpeg"/><Relationship Id="rId2" Type="http://schemas.openxmlformats.org/officeDocument/2006/relationships/audio" Target="../media/media9.wma"/><Relationship Id="rId1" Type="http://schemas.microsoft.com/office/2007/relationships/media" Target="../media/media9.wma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5" descr="C:\Documents and Settings\user\Рабочий стол\poster APE EO 2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823"/>
          <a:stretch>
            <a:fillRect/>
          </a:stretch>
        </p:blipFill>
        <p:spPr bwMode="auto">
          <a:xfrm>
            <a:off x="6656387" y="-1"/>
            <a:ext cx="2487613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5" descr="C:\Documents and Settings\user\Рабочий стол\poster APE EO 2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479"/>
          <a:stretch>
            <a:fillRect/>
          </a:stretch>
        </p:blipFill>
        <p:spPr bwMode="auto">
          <a:xfrm>
            <a:off x="0" y="1"/>
            <a:ext cx="24526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68"/>
          <p:cNvSpPr>
            <a:spLocks noChangeArrowheads="1"/>
          </p:cNvSpPr>
          <p:nvPr/>
        </p:nvSpPr>
        <p:spPr bwMode="auto">
          <a:xfrm>
            <a:off x="-22572" y="82674"/>
            <a:ext cx="916657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tri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4809" tIns="0" rIns="92809" bIns="0" anchor="ctr">
            <a:spAutoFit/>
          </a:bodyPr>
          <a:lstStyle>
            <a:lvl1pPr eaLnBrk="0" hangingPunct="0">
              <a:defRPr sz="8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8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8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8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8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r"/>
            <a:r>
              <a:rPr lang="en-US" altLang="ru-RU" sz="2200" b="1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F0000"/>
                </a:solidFill>
              </a:rPr>
              <a:t>Ultra-compact navigation-grade Inertial Measurement Unit IMU400 </a:t>
            </a:r>
            <a:endParaRPr lang="ru-RU" altLang="ru-RU" sz="1400" dirty="0"/>
          </a:p>
        </p:txBody>
      </p:sp>
      <p:pic>
        <p:nvPicPr>
          <p:cNvPr id="6" name="Picture 13" descr="C:\Documents and Settings\user\Рабочий стол\poster APE EO 21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069" b="47089"/>
          <a:stretch>
            <a:fillRect/>
          </a:stretch>
        </p:blipFill>
        <p:spPr bwMode="auto">
          <a:xfrm>
            <a:off x="-22572" y="541427"/>
            <a:ext cx="3168847" cy="658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3" descr="C:\Documents and Settings\user\Рабочий стол\poster APE EO 21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029"/>
          <a:stretch>
            <a:fillRect/>
          </a:stretch>
        </p:blipFill>
        <p:spPr bwMode="auto">
          <a:xfrm>
            <a:off x="0" y="5688000"/>
            <a:ext cx="4985346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Прямоугольник 34"/>
          <p:cNvSpPr/>
          <p:nvPr/>
        </p:nvSpPr>
        <p:spPr>
          <a:xfrm>
            <a:off x="5215409" y="1018928"/>
            <a:ext cx="392859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sz="2000" b="1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Fiber Optical Solution, Riga, Latvia</a:t>
            </a:r>
            <a:endParaRPr lang="ru-RU" sz="2000" b="1" dirty="0">
              <a:ln>
                <a:solidFill>
                  <a:srgbClr val="7030A0"/>
                </a:solidFill>
              </a:ln>
              <a:solidFill>
                <a:srgbClr val="7030A0"/>
              </a:solidFill>
            </a:endParaRPr>
          </a:p>
        </p:txBody>
      </p:sp>
      <p:sp>
        <p:nvSpPr>
          <p:cNvPr id="36" name="Прямоугольник 35"/>
          <p:cNvSpPr>
            <a:spLocks noChangeArrowheads="1"/>
          </p:cNvSpPr>
          <p:nvPr/>
        </p:nvSpPr>
        <p:spPr bwMode="auto">
          <a:xfrm>
            <a:off x="2892202" y="636404"/>
            <a:ext cx="440352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ru-RU" sz="2000" b="1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+mj-lt"/>
              </a:rPr>
              <a:t>RPC LLC, Moscow, Russia</a:t>
            </a:r>
            <a:endParaRPr lang="ru-RU" altLang="ru-RU" sz="2400" b="1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39" name="Rectangle 68"/>
          <p:cNvSpPr>
            <a:spLocks noChangeArrowheads="1"/>
          </p:cNvSpPr>
          <p:nvPr/>
        </p:nvSpPr>
        <p:spPr bwMode="auto">
          <a:xfrm>
            <a:off x="1143372" y="448731"/>
            <a:ext cx="729572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tri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4809" tIns="0" rIns="92809" bIns="0" anchor="ctr">
            <a:spAutoFit/>
          </a:bodyPr>
          <a:lstStyle>
            <a:lvl1pPr eaLnBrk="0" hangingPunct="0">
              <a:defRPr sz="8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8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8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8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8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/>
            <a:r>
              <a:rPr lang="en-US" altLang="ru-RU" sz="1400" u="sng" dirty="0" err="1" smtClean="0"/>
              <a:t>Yu.N</a:t>
            </a:r>
            <a:r>
              <a:rPr lang="en-US" altLang="ru-RU" sz="1400" u="sng" dirty="0" smtClean="0"/>
              <a:t>. </a:t>
            </a:r>
            <a:r>
              <a:rPr lang="en-US" altLang="ru-RU" sz="1400" u="sng" dirty="0" err="1" smtClean="0"/>
              <a:t>Korkishko</a:t>
            </a:r>
            <a:r>
              <a:rPr lang="en-US" altLang="ru-RU" sz="1400" dirty="0" smtClean="0"/>
              <a:t>, V.A. </a:t>
            </a:r>
            <a:r>
              <a:rPr lang="en-US" altLang="ru-RU" sz="1400" dirty="0" err="1" smtClean="0"/>
              <a:t>Fedorov</a:t>
            </a:r>
            <a:r>
              <a:rPr lang="en-US" altLang="ru-RU" sz="1400" dirty="0" smtClean="0"/>
              <a:t>, V.E. </a:t>
            </a:r>
            <a:r>
              <a:rPr lang="en-US" altLang="ru-RU" sz="1400" dirty="0" err="1" smtClean="0"/>
              <a:t>Prilutskiy</a:t>
            </a:r>
            <a:r>
              <a:rPr lang="en-US" altLang="ru-RU" sz="1400" dirty="0" smtClean="0"/>
              <a:t>, V.G. </a:t>
            </a:r>
            <a:r>
              <a:rPr lang="en-US" altLang="ru-RU" sz="1400" dirty="0" err="1" smtClean="0"/>
              <a:t>Ponomarev</a:t>
            </a:r>
            <a:r>
              <a:rPr lang="en-US" altLang="ru-RU" sz="1400" dirty="0" smtClean="0"/>
              <a:t>, et. al. </a:t>
            </a:r>
            <a:endParaRPr lang="ru-RU" altLang="ru-RU" sz="1400" dirty="0"/>
          </a:p>
        </p:txBody>
      </p:sp>
      <p:grpSp>
        <p:nvGrpSpPr>
          <p:cNvPr id="12" name="Группа 3"/>
          <p:cNvGrpSpPr>
            <a:grpSpLocks noChangeAspect="1"/>
          </p:cNvGrpSpPr>
          <p:nvPr/>
        </p:nvGrpSpPr>
        <p:grpSpPr bwMode="auto">
          <a:xfrm>
            <a:off x="1222572" y="1556792"/>
            <a:ext cx="6676284" cy="2009961"/>
            <a:chOff x="832446" y="10869488"/>
            <a:chExt cx="14379149" cy="4328497"/>
          </a:xfrm>
        </p:grpSpPr>
        <p:pic>
          <p:nvPicPr>
            <p:cNvPr id="13" name="Picture 116" descr="Exterior &amp; Interior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48"/>
            <a:stretch>
              <a:fillRect/>
            </a:stretch>
          </p:blipFill>
          <p:spPr bwMode="auto">
            <a:xfrm>
              <a:off x="832446" y="10869488"/>
              <a:ext cx="8539311" cy="43267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117" descr="Exterior &amp; Interior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208" t="48088" r="12396" b="-2"/>
            <a:stretch>
              <a:fillRect/>
            </a:stretch>
          </p:blipFill>
          <p:spPr bwMode="auto">
            <a:xfrm>
              <a:off x="9371757" y="10869488"/>
              <a:ext cx="5839838" cy="43284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7" name="Picture 8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50000"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5643" y="448731"/>
            <a:ext cx="1166913" cy="644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2696117" y="3581437"/>
            <a:ext cx="6251904" cy="2677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ru-RU" sz="2400" b="1" dirty="0" smtClean="0"/>
              <a:t>Outline: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 err="1"/>
              <a:t>Optolink’s</a:t>
            </a:r>
            <a:r>
              <a:rPr lang="en-US" sz="2400" b="1" dirty="0"/>
              <a:t> production capacities &amp; </a:t>
            </a:r>
            <a:r>
              <a:rPr lang="en-US" sz="2400" b="1" dirty="0" smtClean="0"/>
              <a:t>premises</a:t>
            </a:r>
            <a:endParaRPr lang="en-US" sz="2400" b="1" dirty="0"/>
          </a:p>
          <a:p>
            <a:pPr marL="457200" indent="-457200">
              <a:buFont typeface="+mj-lt"/>
              <a:buAutoNum type="arabicPeriod"/>
            </a:pPr>
            <a:r>
              <a:rPr lang="en-US" sz="2400" b="1" dirty="0"/>
              <a:t>IMU400 c-</a:t>
            </a:r>
            <a:r>
              <a:rPr lang="en-US" sz="2400" b="1" dirty="0" err="1"/>
              <a:t>SWaP</a:t>
            </a:r>
            <a:r>
              <a:rPr lang="en-US" sz="2400" b="1" dirty="0"/>
              <a:t> &amp; mechanical </a:t>
            </a:r>
            <a:r>
              <a:rPr lang="en-US" sz="2400" b="1" dirty="0" smtClean="0"/>
              <a:t>properties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 smtClean="0"/>
              <a:t>Sensors accuracy and specs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 smtClean="0"/>
              <a:t>Test results - </a:t>
            </a:r>
            <a:r>
              <a:rPr lang="en-US" sz="2400" b="1" dirty="0" err="1" smtClean="0"/>
              <a:t>gyrocompassing</a:t>
            </a:r>
            <a:r>
              <a:rPr lang="en-US" sz="2400" b="1" dirty="0" smtClean="0"/>
              <a:t> &amp; static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/>
              <a:t>Test results </a:t>
            </a:r>
            <a:r>
              <a:rPr lang="en-US" sz="2400" b="1" dirty="0" smtClean="0"/>
              <a:t>– navigation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 smtClean="0"/>
              <a:t>Conclusion</a:t>
            </a:r>
            <a:endParaRPr lang="en-US" sz="2400" b="1" dirty="0"/>
          </a:p>
        </p:txBody>
      </p:sp>
      <p:pic>
        <p:nvPicPr>
          <p:cNvPr id="11" name="Звук 1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069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450"/>
    </mc:Choice>
    <mc:Fallback xmlns="">
      <p:transition spd="slow" advTm="394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8"/>
          <p:cNvSpPr>
            <a:spLocks noChangeArrowheads="1"/>
          </p:cNvSpPr>
          <p:nvPr/>
        </p:nvSpPr>
        <p:spPr bwMode="auto">
          <a:xfrm>
            <a:off x="-22572" y="82674"/>
            <a:ext cx="916657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tri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4809" tIns="0" rIns="92809" bIns="0" anchor="ctr">
            <a:spAutoFit/>
          </a:bodyPr>
          <a:lstStyle>
            <a:lvl1pPr eaLnBrk="0" hangingPunct="0">
              <a:defRPr sz="8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8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8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8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8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r"/>
            <a:r>
              <a:rPr lang="en-US" altLang="ru-RU" sz="2200" b="1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F0000"/>
                </a:solidFill>
              </a:rPr>
              <a:t>Ultra-compact navigation-grade Inertial Measurement Unit IMU400 </a:t>
            </a:r>
            <a:endParaRPr lang="ru-RU" altLang="ru-RU" sz="1400" dirty="0"/>
          </a:p>
        </p:txBody>
      </p:sp>
      <p:pic>
        <p:nvPicPr>
          <p:cNvPr id="6" name="Picture 13" descr="C:\Documents and Settings\user\Рабочий стол\poster APE EO 21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069" b="47089"/>
          <a:stretch>
            <a:fillRect/>
          </a:stretch>
        </p:blipFill>
        <p:spPr bwMode="auto">
          <a:xfrm>
            <a:off x="-22572" y="541427"/>
            <a:ext cx="3168847" cy="658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Прямоугольник 34"/>
          <p:cNvSpPr/>
          <p:nvPr/>
        </p:nvSpPr>
        <p:spPr>
          <a:xfrm>
            <a:off x="5215409" y="1018928"/>
            <a:ext cx="392859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sz="2000" b="1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Fiber Optical Solution, Riga, Latvia</a:t>
            </a:r>
            <a:endParaRPr lang="ru-RU" sz="2000" b="1" dirty="0">
              <a:ln>
                <a:solidFill>
                  <a:srgbClr val="7030A0"/>
                </a:solidFill>
              </a:ln>
              <a:solidFill>
                <a:srgbClr val="7030A0"/>
              </a:solidFill>
            </a:endParaRPr>
          </a:p>
        </p:txBody>
      </p:sp>
      <p:sp>
        <p:nvSpPr>
          <p:cNvPr id="36" name="Прямоугольник 35"/>
          <p:cNvSpPr>
            <a:spLocks noChangeArrowheads="1"/>
          </p:cNvSpPr>
          <p:nvPr/>
        </p:nvSpPr>
        <p:spPr bwMode="auto">
          <a:xfrm>
            <a:off x="2892202" y="636404"/>
            <a:ext cx="440352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ru-RU" sz="2000" b="1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+mj-lt"/>
              </a:rPr>
              <a:t>RPC LLC, Moscow, Russia</a:t>
            </a:r>
            <a:endParaRPr lang="ru-RU" altLang="ru-RU" sz="2400" b="1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39" name="Rectangle 68"/>
          <p:cNvSpPr>
            <a:spLocks noChangeArrowheads="1"/>
          </p:cNvSpPr>
          <p:nvPr/>
        </p:nvSpPr>
        <p:spPr bwMode="auto">
          <a:xfrm>
            <a:off x="1143372" y="448731"/>
            <a:ext cx="729572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tri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4809" tIns="0" rIns="92809" bIns="0" anchor="ctr">
            <a:spAutoFit/>
          </a:bodyPr>
          <a:lstStyle>
            <a:lvl1pPr eaLnBrk="0" hangingPunct="0">
              <a:defRPr sz="8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8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8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8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8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/>
            <a:r>
              <a:rPr lang="en-US" altLang="ru-RU" sz="1400" u="sng" dirty="0" err="1" smtClean="0"/>
              <a:t>Yu.N</a:t>
            </a:r>
            <a:r>
              <a:rPr lang="en-US" altLang="ru-RU" sz="1400" u="sng" dirty="0" smtClean="0"/>
              <a:t>. </a:t>
            </a:r>
            <a:r>
              <a:rPr lang="en-US" altLang="ru-RU" sz="1400" u="sng" dirty="0" err="1" smtClean="0"/>
              <a:t>Korkishko</a:t>
            </a:r>
            <a:r>
              <a:rPr lang="en-US" altLang="ru-RU" sz="1400" dirty="0" smtClean="0"/>
              <a:t>, V.A. </a:t>
            </a:r>
            <a:r>
              <a:rPr lang="en-US" altLang="ru-RU" sz="1400" dirty="0" err="1" smtClean="0"/>
              <a:t>Fedorov</a:t>
            </a:r>
            <a:r>
              <a:rPr lang="en-US" altLang="ru-RU" sz="1400" dirty="0" smtClean="0"/>
              <a:t>, V.E. </a:t>
            </a:r>
            <a:r>
              <a:rPr lang="en-US" altLang="ru-RU" sz="1400" dirty="0" err="1" smtClean="0"/>
              <a:t>Prilutskiy</a:t>
            </a:r>
            <a:r>
              <a:rPr lang="en-US" altLang="ru-RU" sz="1400" dirty="0" smtClean="0"/>
              <a:t>, V.G. </a:t>
            </a:r>
            <a:r>
              <a:rPr lang="en-US" altLang="ru-RU" sz="1400" dirty="0" err="1" smtClean="0"/>
              <a:t>Ponomarev</a:t>
            </a:r>
            <a:r>
              <a:rPr lang="en-US" altLang="ru-RU" sz="1400" dirty="0" smtClean="0"/>
              <a:t>, et. al. </a:t>
            </a:r>
            <a:endParaRPr lang="ru-RU" altLang="ru-RU" sz="1400" dirty="0"/>
          </a:p>
        </p:txBody>
      </p:sp>
      <p:pic>
        <p:nvPicPr>
          <p:cNvPr id="21" name="Picture 8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50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5643" y="448731"/>
            <a:ext cx="1166913" cy="644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11736" y="1095927"/>
            <a:ext cx="829957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ru-RU" sz="2800" b="1" kern="0" dirty="0" smtClean="0">
                <a:ln w="3175">
                  <a:noFill/>
                </a:ln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+mj-lt"/>
                <a:ea typeface="+mj-ea"/>
                <a:cs typeface="Calibri" panose="020F0502020204030204" pitchFamily="34" charset="0"/>
              </a:rPr>
              <a:t>5. </a:t>
            </a:r>
            <a:r>
              <a:rPr lang="en-US" altLang="ru-RU" sz="2800" b="1" kern="0" dirty="0">
                <a:ln w="3175">
                  <a:noFill/>
                </a:ln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+mj-lt"/>
                <a:ea typeface="+mj-ea"/>
                <a:cs typeface="Calibri" panose="020F0502020204030204" pitchFamily="34" charset="0"/>
              </a:rPr>
              <a:t>Test results </a:t>
            </a:r>
            <a:r>
              <a:rPr lang="en-US" altLang="ru-RU" sz="2800" b="1" kern="0" dirty="0" smtClean="0">
                <a:ln w="3175">
                  <a:noFill/>
                </a:ln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+mj-lt"/>
                <a:ea typeface="+mj-ea"/>
                <a:cs typeface="Calibri" panose="020F0502020204030204" pitchFamily="34" charset="0"/>
              </a:rPr>
              <a:t>- navigation</a:t>
            </a:r>
            <a:endParaRPr lang="en-US" altLang="ru-RU" sz="2800" b="1" kern="0" dirty="0">
              <a:ln w="3175">
                <a:noFill/>
              </a:ln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  <a:latin typeface="+mj-lt"/>
              <a:ea typeface="+mj-ea"/>
              <a:cs typeface="Calibri" panose="020F0502020204030204" pitchFamily="34" charset="0"/>
            </a:endParaRPr>
          </a:p>
        </p:txBody>
      </p:sp>
      <p:pic>
        <p:nvPicPr>
          <p:cNvPr id="16" name="Picture 78" descr="Nav plot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111736" y="1619147"/>
            <a:ext cx="8877730" cy="5048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5804783" y="2132856"/>
            <a:ext cx="2981889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altLang="ru-RU" b="1" dirty="0"/>
              <a:t>IMU400</a:t>
            </a:r>
            <a:r>
              <a:rPr lang="en-US" altLang="ru-RU" b="1" dirty="0"/>
              <a:t> navigation</a:t>
            </a:r>
            <a:r>
              <a:rPr lang="ru-RU" altLang="ru-RU" b="1" dirty="0"/>
              <a:t> </a:t>
            </a:r>
            <a:r>
              <a:rPr lang="ru-RU" altLang="ru-RU" b="1" dirty="0" err="1"/>
              <a:t>performance</a:t>
            </a:r>
            <a:r>
              <a:rPr lang="ru-RU" altLang="ru-RU" b="1" dirty="0"/>
              <a:t> </a:t>
            </a:r>
            <a:r>
              <a:rPr lang="ru-RU" altLang="ru-RU" b="1" dirty="0" err="1"/>
              <a:t>in</a:t>
            </a:r>
            <a:r>
              <a:rPr lang="en-US" altLang="ru-RU" b="1" dirty="0"/>
              <a:t> compensated inertial mode (ZUPT) </a:t>
            </a:r>
            <a:r>
              <a:rPr lang="en-US" altLang="ru-RU" b="1" dirty="0" smtClean="0"/>
              <a:t>: </a:t>
            </a:r>
            <a:br>
              <a:rPr lang="en-US" altLang="ru-RU" b="1" dirty="0" smtClean="0"/>
            </a:br>
            <a:r>
              <a:rPr lang="en-US" altLang="ru-RU" b="1" dirty="0" smtClean="0">
                <a:solidFill>
                  <a:srgbClr val="FF0000"/>
                </a:solidFill>
              </a:rPr>
              <a:t>~</a:t>
            </a:r>
            <a:r>
              <a:rPr lang="en-US" altLang="ru-RU" b="1" dirty="0">
                <a:solidFill>
                  <a:srgbClr val="FF0000"/>
                </a:solidFill>
              </a:rPr>
              <a:t>30 km (~1km CPE error</a:t>
            </a:r>
            <a:r>
              <a:rPr lang="en-US" altLang="ru-RU" b="1" dirty="0" smtClean="0">
                <a:solidFill>
                  <a:srgbClr val="FF0000"/>
                </a:solidFill>
              </a:rPr>
              <a:t>)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7" name="Звук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928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037"/>
    </mc:Choice>
    <mc:Fallback xmlns="">
      <p:transition spd="slow" advTm="3503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8"/>
          <p:cNvSpPr>
            <a:spLocks noChangeArrowheads="1"/>
          </p:cNvSpPr>
          <p:nvPr/>
        </p:nvSpPr>
        <p:spPr bwMode="auto">
          <a:xfrm>
            <a:off x="-22572" y="82674"/>
            <a:ext cx="916657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tri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4809" tIns="0" rIns="92809" bIns="0" anchor="ctr">
            <a:spAutoFit/>
          </a:bodyPr>
          <a:lstStyle>
            <a:lvl1pPr eaLnBrk="0" hangingPunct="0">
              <a:defRPr sz="8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8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8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8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8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r"/>
            <a:r>
              <a:rPr lang="en-US" altLang="ru-RU" sz="2200" b="1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F0000"/>
                </a:solidFill>
              </a:rPr>
              <a:t>Ultra-compact navigation-grade Inertial Measurement Unit IMU400 </a:t>
            </a:r>
            <a:endParaRPr lang="ru-RU" altLang="ru-RU" sz="1400" dirty="0"/>
          </a:p>
        </p:txBody>
      </p:sp>
      <p:pic>
        <p:nvPicPr>
          <p:cNvPr id="6" name="Picture 13" descr="C:\Documents and Settings\user\Рабочий стол\poster APE EO 21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069" b="47089"/>
          <a:stretch>
            <a:fillRect/>
          </a:stretch>
        </p:blipFill>
        <p:spPr bwMode="auto">
          <a:xfrm>
            <a:off x="-22572" y="541427"/>
            <a:ext cx="3168847" cy="658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Прямоугольник 34"/>
          <p:cNvSpPr/>
          <p:nvPr/>
        </p:nvSpPr>
        <p:spPr>
          <a:xfrm>
            <a:off x="5215409" y="1018928"/>
            <a:ext cx="392859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sz="2000" b="1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Fiber Optical Solution, Riga, Latvia</a:t>
            </a:r>
            <a:endParaRPr lang="ru-RU" sz="2000" b="1" dirty="0">
              <a:ln>
                <a:solidFill>
                  <a:srgbClr val="7030A0"/>
                </a:solidFill>
              </a:ln>
              <a:solidFill>
                <a:srgbClr val="7030A0"/>
              </a:solidFill>
            </a:endParaRPr>
          </a:p>
        </p:txBody>
      </p:sp>
      <p:sp>
        <p:nvSpPr>
          <p:cNvPr id="36" name="Прямоугольник 35"/>
          <p:cNvSpPr>
            <a:spLocks noChangeArrowheads="1"/>
          </p:cNvSpPr>
          <p:nvPr/>
        </p:nvSpPr>
        <p:spPr bwMode="auto">
          <a:xfrm>
            <a:off x="2892202" y="636404"/>
            <a:ext cx="440352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ru-RU" sz="2000" b="1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+mj-lt"/>
              </a:rPr>
              <a:t>RPC LLC, Moscow, Russia</a:t>
            </a:r>
            <a:endParaRPr lang="ru-RU" altLang="ru-RU" sz="2400" b="1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39" name="Rectangle 68"/>
          <p:cNvSpPr>
            <a:spLocks noChangeArrowheads="1"/>
          </p:cNvSpPr>
          <p:nvPr/>
        </p:nvSpPr>
        <p:spPr bwMode="auto">
          <a:xfrm>
            <a:off x="1143372" y="448731"/>
            <a:ext cx="729572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tri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4809" tIns="0" rIns="92809" bIns="0" anchor="ctr">
            <a:spAutoFit/>
          </a:bodyPr>
          <a:lstStyle>
            <a:lvl1pPr eaLnBrk="0" hangingPunct="0">
              <a:defRPr sz="8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8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8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8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8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/>
            <a:r>
              <a:rPr lang="en-US" altLang="ru-RU" sz="1400" u="sng" dirty="0" err="1" smtClean="0"/>
              <a:t>Yu.N</a:t>
            </a:r>
            <a:r>
              <a:rPr lang="en-US" altLang="ru-RU" sz="1400" u="sng" dirty="0" smtClean="0"/>
              <a:t>. </a:t>
            </a:r>
            <a:r>
              <a:rPr lang="en-US" altLang="ru-RU" sz="1400" u="sng" dirty="0" err="1" smtClean="0"/>
              <a:t>Korkishko</a:t>
            </a:r>
            <a:r>
              <a:rPr lang="en-US" altLang="ru-RU" sz="1400" dirty="0" smtClean="0"/>
              <a:t>, V.A. </a:t>
            </a:r>
            <a:r>
              <a:rPr lang="en-US" altLang="ru-RU" sz="1400" dirty="0" err="1" smtClean="0"/>
              <a:t>Fedorov</a:t>
            </a:r>
            <a:r>
              <a:rPr lang="en-US" altLang="ru-RU" sz="1400" dirty="0" smtClean="0"/>
              <a:t>, V.E. </a:t>
            </a:r>
            <a:r>
              <a:rPr lang="en-US" altLang="ru-RU" sz="1400" dirty="0" err="1" smtClean="0"/>
              <a:t>Prilutskiy</a:t>
            </a:r>
            <a:r>
              <a:rPr lang="en-US" altLang="ru-RU" sz="1400" dirty="0" smtClean="0"/>
              <a:t>, V.G. </a:t>
            </a:r>
            <a:r>
              <a:rPr lang="en-US" altLang="ru-RU" sz="1400" dirty="0" err="1" smtClean="0"/>
              <a:t>Ponomarev</a:t>
            </a:r>
            <a:r>
              <a:rPr lang="en-US" altLang="ru-RU" sz="1400" dirty="0" smtClean="0"/>
              <a:t>, et. al. </a:t>
            </a:r>
            <a:endParaRPr lang="ru-RU" altLang="ru-RU" sz="1400" dirty="0"/>
          </a:p>
        </p:txBody>
      </p:sp>
      <p:pic>
        <p:nvPicPr>
          <p:cNvPr id="21" name="Picture 8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50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5643" y="448731"/>
            <a:ext cx="1166913" cy="644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11736" y="1095927"/>
            <a:ext cx="829957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ru-RU" sz="2800" b="1" kern="0" dirty="0" smtClean="0">
                <a:ln w="3175">
                  <a:noFill/>
                </a:ln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+mj-lt"/>
                <a:ea typeface="+mj-ea"/>
                <a:cs typeface="Calibri" panose="020F0502020204030204" pitchFamily="34" charset="0"/>
              </a:rPr>
              <a:t>5. </a:t>
            </a:r>
            <a:r>
              <a:rPr lang="en-US" altLang="ru-RU" sz="2800" b="1" kern="0" dirty="0">
                <a:ln w="3175">
                  <a:noFill/>
                </a:ln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+mj-lt"/>
                <a:ea typeface="+mj-ea"/>
                <a:cs typeface="Calibri" panose="020F0502020204030204" pitchFamily="34" charset="0"/>
              </a:rPr>
              <a:t>Test results </a:t>
            </a:r>
            <a:r>
              <a:rPr lang="en-US" altLang="ru-RU" sz="2800" b="1" kern="0" dirty="0" smtClean="0">
                <a:ln w="3175">
                  <a:noFill/>
                </a:ln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+mj-lt"/>
                <a:ea typeface="+mj-ea"/>
                <a:cs typeface="Calibri" panose="020F0502020204030204" pitchFamily="34" charset="0"/>
              </a:rPr>
              <a:t>- navigation</a:t>
            </a:r>
            <a:endParaRPr lang="en-US" altLang="ru-RU" sz="2800" b="1" kern="0" dirty="0">
              <a:ln w="3175">
                <a:noFill/>
              </a:ln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  <a:latin typeface="+mj-lt"/>
              <a:ea typeface="+mj-ea"/>
              <a:cs typeface="Calibri" panose="020F0502020204030204" pitchFamily="34" charset="0"/>
            </a:endParaRPr>
          </a:p>
        </p:txBody>
      </p:sp>
      <p:pic>
        <p:nvPicPr>
          <p:cNvPr id="10" name="Picture 78" descr="Nav plot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141180" y="1646511"/>
            <a:ext cx="8839068" cy="5026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043337" y="1772816"/>
            <a:ext cx="2981889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altLang="ru-RU" b="1" dirty="0"/>
              <a:t>IMU400</a:t>
            </a:r>
            <a:r>
              <a:rPr lang="en-US" altLang="ru-RU" b="1" dirty="0"/>
              <a:t> navigation</a:t>
            </a:r>
            <a:r>
              <a:rPr lang="ru-RU" altLang="ru-RU" b="1" dirty="0"/>
              <a:t> </a:t>
            </a:r>
            <a:r>
              <a:rPr lang="ru-RU" altLang="ru-RU" b="1" dirty="0" err="1"/>
              <a:t>performance</a:t>
            </a:r>
            <a:r>
              <a:rPr lang="ru-RU" altLang="ru-RU" b="1" dirty="0"/>
              <a:t> </a:t>
            </a:r>
            <a:r>
              <a:rPr lang="ru-RU" altLang="ru-RU" b="1" dirty="0" err="1"/>
              <a:t>in</a:t>
            </a:r>
            <a:r>
              <a:rPr lang="en-US" altLang="ru-RU" b="1" dirty="0"/>
              <a:t> compensated inertial mode (ZUPT) </a:t>
            </a:r>
            <a:r>
              <a:rPr lang="en-US" altLang="ru-RU" b="1" dirty="0" smtClean="0"/>
              <a:t>: </a:t>
            </a:r>
            <a:br>
              <a:rPr lang="en-US" altLang="ru-RU" b="1" dirty="0" smtClean="0"/>
            </a:br>
            <a:r>
              <a:rPr lang="en-US" altLang="ru-RU" b="1" dirty="0" smtClean="0">
                <a:solidFill>
                  <a:srgbClr val="FF0000"/>
                </a:solidFill>
              </a:rPr>
              <a:t>~110 </a:t>
            </a:r>
            <a:r>
              <a:rPr lang="en-US" altLang="ru-RU" b="1" dirty="0">
                <a:solidFill>
                  <a:srgbClr val="FF0000"/>
                </a:solidFill>
              </a:rPr>
              <a:t>km (~</a:t>
            </a:r>
            <a:r>
              <a:rPr lang="en-US" altLang="ru-RU" b="1" dirty="0" smtClean="0">
                <a:solidFill>
                  <a:srgbClr val="FF0000"/>
                </a:solidFill>
              </a:rPr>
              <a:t>10km </a:t>
            </a:r>
            <a:r>
              <a:rPr lang="en-US" altLang="ru-RU" b="1" dirty="0">
                <a:solidFill>
                  <a:srgbClr val="FF0000"/>
                </a:solidFill>
              </a:rPr>
              <a:t>CPE error</a:t>
            </a:r>
            <a:r>
              <a:rPr lang="en-US" altLang="ru-RU" b="1" dirty="0" smtClean="0">
                <a:solidFill>
                  <a:srgbClr val="FF0000"/>
                </a:solidFill>
              </a:rPr>
              <a:t>)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8" name="Звук 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760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006"/>
    </mc:Choice>
    <mc:Fallback xmlns="">
      <p:transition spd="slow" advTm="2900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5" descr="C:\Documents and Settings\user\Рабочий стол\poster APE EO 2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823"/>
          <a:stretch>
            <a:fillRect/>
          </a:stretch>
        </p:blipFill>
        <p:spPr bwMode="auto">
          <a:xfrm>
            <a:off x="6656387" y="-1"/>
            <a:ext cx="2487613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5" descr="C:\Documents and Settings\user\Рабочий стол\poster APE EO 2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479"/>
          <a:stretch>
            <a:fillRect/>
          </a:stretch>
        </p:blipFill>
        <p:spPr bwMode="auto">
          <a:xfrm>
            <a:off x="0" y="1"/>
            <a:ext cx="24526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68"/>
          <p:cNvSpPr>
            <a:spLocks noChangeArrowheads="1"/>
          </p:cNvSpPr>
          <p:nvPr/>
        </p:nvSpPr>
        <p:spPr bwMode="auto">
          <a:xfrm>
            <a:off x="-22572" y="82674"/>
            <a:ext cx="916657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tri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4809" tIns="0" rIns="92809" bIns="0" anchor="ctr">
            <a:spAutoFit/>
          </a:bodyPr>
          <a:lstStyle>
            <a:lvl1pPr eaLnBrk="0" hangingPunct="0">
              <a:defRPr sz="8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8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8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8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8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r"/>
            <a:r>
              <a:rPr lang="en-US" altLang="ru-RU" sz="2200" b="1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F0000"/>
                </a:solidFill>
              </a:rPr>
              <a:t>Ultra-compact navigation-grade Inertial Measurement Unit IMU400 </a:t>
            </a:r>
            <a:endParaRPr lang="ru-RU" altLang="ru-RU" sz="1400" dirty="0"/>
          </a:p>
        </p:txBody>
      </p:sp>
      <p:pic>
        <p:nvPicPr>
          <p:cNvPr id="6" name="Picture 13" descr="C:\Documents and Settings\user\Рабочий стол\poster APE EO 21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069" b="47089"/>
          <a:stretch>
            <a:fillRect/>
          </a:stretch>
        </p:blipFill>
        <p:spPr bwMode="auto">
          <a:xfrm>
            <a:off x="-22572" y="541427"/>
            <a:ext cx="3168847" cy="658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3" descr="C:\Documents and Settings\user\Рабочий стол\poster APE EO 21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029"/>
          <a:stretch>
            <a:fillRect/>
          </a:stretch>
        </p:blipFill>
        <p:spPr bwMode="auto">
          <a:xfrm>
            <a:off x="0" y="5688000"/>
            <a:ext cx="4985346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Прямоугольник 34"/>
          <p:cNvSpPr/>
          <p:nvPr/>
        </p:nvSpPr>
        <p:spPr>
          <a:xfrm>
            <a:off x="5215409" y="1018928"/>
            <a:ext cx="392859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sz="2000" b="1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Fiber Optical Solution, Riga, Latvia</a:t>
            </a:r>
            <a:endParaRPr lang="ru-RU" sz="2000" b="1" dirty="0">
              <a:ln>
                <a:solidFill>
                  <a:srgbClr val="7030A0"/>
                </a:solidFill>
              </a:ln>
              <a:solidFill>
                <a:srgbClr val="7030A0"/>
              </a:solidFill>
            </a:endParaRPr>
          </a:p>
        </p:txBody>
      </p:sp>
      <p:sp>
        <p:nvSpPr>
          <p:cNvPr id="36" name="Прямоугольник 35"/>
          <p:cNvSpPr>
            <a:spLocks noChangeArrowheads="1"/>
          </p:cNvSpPr>
          <p:nvPr/>
        </p:nvSpPr>
        <p:spPr bwMode="auto">
          <a:xfrm>
            <a:off x="2892202" y="636404"/>
            <a:ext cx="440352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ru-RU" sz="2000" b="1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+mj-lt"/>
              </a:rPr>
              <a:t>RPC LLC, Moscow, Russia</a:t>
            </a:r>
            <a:endParaRPr lang="ru-RU" altLang="ru-RU" sz="2400" b="1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39" name="Rectangle 68"/>
          <p:cNvSpPr>
            <a:spLocks noChangeArrowheads="1"/>
          </p:cNvSpPr>
          <p:nvPr/>
        </p:nvSpPr>
        <p:spPr bwMode="auto">
          <a:xfrm>
            <a:off x="1143372" y="448731"/>
            <a:ext cx="729572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tri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4809" tIns="0" rIns="92809" bIns="0" anchor="ctr">
            <a:spAutoFit/>
          </a:bodyPr>
          <a:lstStyle>
            <a:lvl1pPr eaLnBrk="0" hangingPunct="0">
              <a:defRPr sz="8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8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8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8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8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/>
            <a:r>
              <a:rPr lang="en-US" altLang="ru-RU" sz="1400" u="sng" dirty="0" err="1" smtClean="0"/>
              <a:t>Yu.N</a:t>
            </a:r>
            <a:r>
              <a:rPr lang="en-US" altLang="ru-RU" sz="1400" u="sng" dirty="0" smtClean="0"/>
              <a:t>. </a:t>
            </a:r>
            <a:r>
              <a:rPr lang="en-US" altLang="ru-RU" sz="1400" u="sng" dirty="0" err="1" smtClean="0"/>
              <a:t>Korkishko</a:t>
            </a:r>
            <a:r>
              <a:rPr lang="en-US" altLang="ru-RU" sz="1400" dirty="0" smtClean="0"/>
              <a:t>, V.A. </a:t>
            </a:r>
            <a:r>
              <a:rPr lang="en-US" altLang="ru-RU" sz="1400" dirty="0" err="1" smtClean="0"/>
              <a:t>Fedorov</a:t>
            </a:r>
            <a:r>
              <a:rPr lang="en-US" altLang="ru-RU" sz="1400" dirty="0" smtClean="0"/>
              <a:t>, V.E. </a:t>
            </a:r>
            <a:r>
              <a:rPr lang="en-US" altLang="ru-RU" sz="1400" dirty="0" err="1" smtClean="0"/>
              <a:t>Prilutskiy</a:t>
            </a:r>
            <a:r>
              <a:rPr lang="en-US" altLang="ru-RU" sz="1400" dirty="0" smtClean="0"/>
              <a:t>, V.G. </a:t>
            </a:r>
            <a:r>
              <a:rPr lang="en-US" altLang="ru-RU" sz="1400" dirty="0" err="1" smtClean="0"/>
              <a:t>Ponomarev</a:t>
            </a:r>
            <a:r>
              <a:rPr lang="en-US" altLang="ru-RU" sz="1400" dirty="0" smtClean="0"/>
              <a:t>, et. al. </a:t>
            </a:r>
            <a:endParaRPr lang="ru-RU" altLang="ru-RU" sz="1400" dirty="0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auto">
          <a:xfrm>
            <a:off x="139524" y="1404015"/>
            <a:ext cx="829957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ru-RU" sz="2800" b="1" kern="0" dirty="0" smtClean="0">
                <a:ln w="3175">
                  <a:noFill/>
                </a:ln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+mj-lt"/>
                <a:ea typeface="+mj-ea"/>
                <a:cs typeface="Calibri" panose="020F0502020204030204" pitchFamily="34" charset="0"/>
              </a:rPr>
              <a:t>6. Conclusion</a:t>
            </a:r>
            <a:endParaRPr lang="ru-RU" altLang="ru-RU" sz="2800" b="1" kern="0" dirty="0">
              <a:ln w="3175">
                <a:noFill/>
              </a:ln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  <a:latin typeface="+mj-lt"/>
              <a:ea typeface="+mj-ea"/>
              <a:cs typeface="Calibri" panose="020F050202020403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90550" y="2403375"/>
            <a:ext cx="754032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ru-RU" sz="3200" dirty="0" smtClean="0"/>
              <a:t>Demonstrated performance allows </a:t>
            </a:r>
            <a:r>
              <a:rPr lang="en-US" altLang="ru-RU" sz="3200" dirty="0"/>
              <a:t>to assess IMU400 </a:t>
            </a:r>
            <a:r>
              <a:rPr lang="en-US" altLang="ru-RU" sz="3200" dirty="0" smtClean="0"/>
              <a:t>as </a:t>
            </a:r>
            <a:r>
              <a:rPr lang="en-US" altLang="ru-RU" sz="3200" dirty="0"/>
              <a:t>navigation or near-navigation grade IMU with unique combination of performance / cost / </a:t>
            </a:r>
            <a:r>
              <a:rPr lang="en-US" altLang="ru-RU" sz="3200" dirty="0" err="1"/>
              <a:t>SWaP</a:t>
            </a:r>
            <a:r>
              <a:rPr lang="en-US" altLang="ru-RU" sz="3200" dirty="0"/>
              <a:t> characteristics.</a:t>
            </a:r>
            <a:endParaRPr lang="ru-RU" altLang="ru-RU" sz="3200" dirty="0"/>
          </a:p>
        </p:txBody>
      </p:sp>
      <p:pic>
        <p:nvPicPr>
          <p:cNvPr id="21" name="Picture 8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50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5643" y="448731"/>
            <a:ext cx="1166913" cy="644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Звук 1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546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795"/>
    </mc:Choice>
    <mc:Fallback xmlns="">
      <p:transition spd="slow" advTm="2179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15" descr="C:\Documents and Settings\user\Рабочий стол\poster APE EO 2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823"/>
          <a:stretch>
            <a:fillRect/>
          </a:stretch>
        </p:blipFill>
        <p:spPr bwMode="auto">
          <a:xfrm>
            <a:off x="6656387" y="-1"/>
            <a:ext cx="2487613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15" descr="C:\Documents and Settings\user\Рабочий стол\poster APE EO 2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479"/>
          <a:stretch>
            <a:fillRect/>
          </a:stretch>
        </p:blipFill>
        <p:spPr bwMode="auto">
          <a:xfrm>
            <a:off x="0" y="1"/>
            <a:ext cx="24526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3614" y="2449208"/>
            <a:ext cx="1656184" cy="146355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1" descr="D:\_Текущая работа\Датчик тока\Фильм\здание.JPG"/>
          <p:cNvPicPr>
            <a:picLocks noChangeAspect="1" noChangeArrowheads="1"/>
          </p:cNvPicPr>
          <p:nvPr/>
        </p:nvPicPr>
        <p:blipFill>
          <a:blip r:embed="rId8" cstate="print"/>
          <a:srcRect b="19395"/>
          <a:stretch>
            <a:fillRect/>
          </a:stretch>
        </p:blipFill>
        <p:spPr bwMode="auto">
          <a:xfrm>
            <a:off x="2428294" y="1844824"/>
            <a:ext cx="2281621" cy="13802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Стрелка вправо 4"/>
          <p:cNvSpPr/>
          <p:nvPr/>
        </p:nvSpPr>
        <p:spPr>
          <a:xfrm>
            <a:off x="4820305" y="2723511"/>
            <a:ext cx="720080" cy="35898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608607" y="4408331"/>
            <a:ext cx="3441849" cy="19886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9586" y="3119144"/>
            <a:ext cx="1690870" cy="11939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9586" y="1416159"/>
            <a:ext cx="1681360" cy="165349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8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50000"/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5643" y="448731"/>
            <a:ext cx="1166913" cy="644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Стрелка вправо 26"/>
          <p:cNvSpPr/>
          <p:nvPr/>
        </p:nvSpPr>
        <p:spPr>
          <a:xfrm rot="2700000">
            <a:off x="4805949" y="4391636"/>
            <a:ext cx="796459" cy="35898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трелка вправо 27"/>
          <p:cNvSpPr/>
          <p:nvPr/>
        </p:nvSpPr>
        <p:spPr>
          <a:xfrm rot="18900000">
            <a:off x="4801678" y="5631487"/>
            <a:ext cx="796459" cy="35898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Rectangle 2"/>
          <p:cNvSpPr txBox="1">
            <a:spLocks noChangeArrowheads="1"/>
          </p:cNvSpPr>
          <p:nvPr/>
        </p:nvSpPr>
        <p:spPr bwMode="gray">
          <a:xfrm>
            <a:off x="106098" y="1280944"/>
            <a:ext cx="8562389" cy="563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US" sz="2800" kern="0" dirty="0" smtClean="0">
                <a:ln w="3175">
                  <a:noFill/>
                </a:ln>
                <a:solidFill>
                  <a:schemeClr val="tx1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cs typeface="Calibri" panose="020F0502020204030204" pitchFamily="34" charset="0"/>
              </a:rPr>
              <a:t>1. </a:t>
            </a:r>
            <a:r>
              <a:rPr lang="en-US" sz="2800" kern="0" dirty="0" err="1" smtClean="0">
                <a:ln w="3175">
                  <a:noFill/>
                </a:ln>
                <a:solidFill>
                  <a:schemeClr val="tx1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cs typeface="Calibri" panose="020F0502020204030204" pitchFamily="34" charset="0"/>
              </a:rPr>
              <a:t>Optolink’s</a:t>
            </a:r>
            <a:r>
              <a:rPr lang="en-US" sz="2800" kern="0" dirty="0" smtClean="0">
                <a:ln w="3175">
                  <a:noFill/>
                </a:ln>
                <a:solidFill>
                  <a:schemeClr val="tx1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cs typeface="Calibri" panose="020F0502020204030204" pitchFamily="34" charset="0"/>
              </a:rPr>
              <a:t> production capacities &amp; premises</a:t>
            </a:r>
            <a:endParaRPr lang="en-US" sz="2800" kern="0" dirty="0">
              <a:ln w="3175">
                <a:noFill/>
              </a:ln>
              <a:solidFill>
                <a:schemeClr val="tx1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  <a:cs typeface="Calibri" panose="020F0502020204030204" pitchFamily="34" charset="0"/>
            </a:endParaRPr>
          </a:p>
        </p:txBody>
      </p:sp>
      <p:pic>
        <p:nvPicPr>
          <p:cNvPr id="31" name="Picture 3" descr="http://www.optolink.ru/_mod_files/ce_images/40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428294" y="4830221"/>
            <a:ext cx="2281621" cy="15557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3" name="Picture 1"/>
          <p:cNvPicPr>
            <a:picLocks noChangeAspect="1" noChangeArrowheads="1"/>
          </p:cNvPicPr>
          <p:nvPr/>
        </p:nvPicPr>
        <p:blipFill rotWithShape="1">
          <a:blip r:embed="rId15" cstate="print"/>
          <a:srcRect l="3018" t="11043" r="23733"/>
          <a:stretch/>
        </p:blipFill>
        <p:spPr bwMode="auto">
          <a:xfrm>
            <a:off x="2426889" y="3293133"/>
            <a:ext cx="2279497" cy="14791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5" name="Text Box 13"/>
          <p:cNvSpPr txBox="1">
            <a:spLocks noChangeArrowheads="1"/>
          </p:cNvSpPr>
          <p:nvPr/>
        </p:nvSpPr>
        <p:spPr bwMode="auto">
          <a:xfrm>
            <a:off x="107504" y="3748534"/>
            <a:ext cx="2174231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700" b="1" u="sng" dirty="0" err="1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Arzamas</a:t>
            </a:r>
            <a:r>
              <a:rPr lang="en-US" sz="1700" b="1" u="sng" dirty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branch</a:t>
            </a:r>
          </a:p>
          <a:p>
            <a:pPr algn="just"/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Production of 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special optical fibers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(PM, spun, etc.) and components.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 Box 14"/>
          <p:cNvSpPr txBox="1">
            <a:spLocks noChangeArrowheads="1"/>
          </p:cNvSpPr>
          <p:nvPr/>
        </p:nvSpPr>
        <p:spPr bwMode="auto">
          <a:xfrm>
            <a:off x="107503" y="5076022"/>
            <a:ext cx="2174231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700" b="1" u="sng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Saratov branch</a:t>
            </a:r>
          </a:p>
          <a:p>
            <a:pPr algn="just"/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Development and production of 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fiber-optic gyroscopes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and sensors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5408674" y="3981501"/>
            <a:ext cx="21322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Riga, </a:t>
            </a:r>
            <a:r>
              <a:rPr lang="de-DE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Podraga</a:t>
            </a:r>
            <a:r>
              <a:rPr lang="de-DE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endParaRPr lang="ru-RU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5685622" y="6439636"/>
            <a:ext cx="30525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Riga</a:t>
            </a:r>
            <a:r>
              <a:rPr lang="de-DE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iela</a:t>
            </a: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Plata </a:t>
            </a: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12B</a:t>
            </a:r>
            <a:endParaRPr lang="ru-RU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 Box 11"/>
          <p:cNvSpPr txBox="1">
            <a:spLocks noChangeArrowheads="1"/>
          </p:cNvSpPr>
          <p:nvPr/>
        </p:nvSpPr>
        <p:spPr bwMode="auto">
          <a:xfrm>
            <a:off x="106098" y="1840319"/>
            <a:ext cx="2320791" cy="1908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1700" b="1" u="sng" dirty="0" smtClean="0">
                <a:ln>
                  <a:solidFill>
                    <a:schemeClr val="tx1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Headquarters</a:t>
            </a:r>
            <a:r>
              <a:rPr lang="en-US" sz="1700" b="1" u="sng" dirty="0" smtClean="0">
                <a:ln>
                  <a:solidFill>
                    <a:schemeClr val="tx1"/>
                  </a:solidFill>
                </a:ln>
                <a:latin typeface="+mj-lt"/>
              </a:rPr>
              <a:t/>
            </a:r>
            <a:br>
              <a:rPr lang="en-US" sz="1700" b="1" u="sng" dirty="0" smtClean="0">
                <a:ln>
                  <a:solidFill>
                    <a:schemeClr val="tx1"/>
                  </a:solidFill>
                </a:ln>
                <a:latin typeface="+mj-lt"/>
              </a:rPr>
            </a:br>
            <a:r>
              <a:rPr lang="en-US" sz="1700" b="1" u="sng" dirty="0" smtClean="0">
                <a:ln>
                  <a:solidFill>
                    <a:schemeClr val="tx1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Moscow, </a:t>
            </a:r>
            <a:r>
              <a:rPr lang="en-US" sz="1700" b="1" u="sng" dirty="0" err="1" smtClean="0">
                <a:ln>
                  <a:solidFill>
                    <a:schemeClr val="tx1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Zelenograd</a:t>
            </a:r>
            <a:endParaRPr lang="en-US" sz="1700" b="1" u="sng" dirty="0">
              <a:ln>
                <a:solidFill>
                  <a:schemeClr val="tx1"/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Development and production of 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integrated optical circuits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on LiNbO</a:t>
            </a:r>
            <a:r>
              <a:rPr lang="en-US" sz="14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fiber-optic sensors and 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inertial navigation systems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Rectangle 68"/>
          <p:cNvSpPr>
            <a:spLocks noChangeArrowheads="1"/>
          </p:cNvSpPr>
          <p:nvPr/>
        </p:nvSpPr>
        <p:spPr bwMode="auto">
          <a:xfrm>
            <a:off x="-22572" y="82674"/>
            <a:ext cx="916657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tri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4809" tIns="0" rIns="92809" bIns="0" anchor="ctr">
            <a:spAutoFit/>
          </a:bodyPr>
          <a:lstStyle>
            <a:lvl1pPr eaLnBrk="0" hangingPunct="0">
              <a:defRPr sz="8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8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8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8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8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r"/>
            <a:r>
              <a:rPr lang="en-US" altLang="ru-RU" sz="2200" b="1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F0000"/>
                </a:solidFill>
              </a:rPr>
              <a:t>Ultra-compact navigation-grade Inertial Measurement Unit IMU400 </a:t>
            </a:r>
            <a:endParaRPr lang="ru-RU" altLang="ru-RU" sz="1400" dirty="0"/>
          </a:p>
        </p:txBody>
      </p:sp>
      <p:pic>
        <p:nvPicPr>
          <p:cNvPr id="43" name="Picture 13" descr="C:\Documents and Settings\user\Рабочий стол\poster APE EO 21.jpg"/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069" b="47089"/>
          <a:stretch>
            <a:fillRect/>
          </a:stretch>
        </p:blipFill>
        <p:spPr bwMode="auto">
          <a:xfrm>
            <a:off x="-22572" y="541427"/>
            <a:ext cx="3168847" cy="658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Прямоугольник 44"/>
          <p:cNvSpPr/>
          <p:nvPr/>
        </p:nvSpPr>
        <p:spPr>
          <a:xfrm>
            <a:off x="5215409" y="1018928"/>
            <a:ext cx="392859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sz="2000" b="1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Fiber Optical Solution, Riga, Latvia</a:t>
            </a:r>
            <a:endParaRPr lang="ru-RU" sz="2000" b="1" dirty="0">
              <a:ln>
                <a:solidFill>
                  <a:srgbClr val="7030A0"/>
                </a:solidFill>
              </a:ln>
              <a:solidFill>
                <a:srgbClr val="7030A0"/>
              </a:solidFill>
            </a:endParaRPr>
          </a:p>
        </p:txBody>
      </p:sp>
      <p:sp>
        <p:nvSpPr>
          <p:cNvPr id="46" name="Прямоугольник 45"/>
          <p:cNvSpPr>
            <a:spLocks noChangeArrowheads="1"/>
          </p:cNvSpPr>
          <p:nvPr/>
        </p:nvSpPr>
        <p:spPr bwMode="auto">
          <a:xfrm>
            <a:off x="2892202" y="636404"/>
            <a:ext cx="440352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ru-RU" sz="2000" b="1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+mj-lt"/>
              </a:rPr>
              <a:t>RPC LLC, Moscow, Russia</a:t>
            </a:r>
            <a:endParaRPr lang="ru-RU" altLang="ru-RU" sz="2400" b="1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47" name="Rectangle 68"/>
          <p:cNvSpPr>
            <a:spLocks noChangeArrowheads="1"/>
          </p:cNvSpPr>
          <p:nvPr/>
        </p:nvSpPr>
        <p:spPr bwMode="auto">
          <a:xfrm>
            <a:off x="1143372" y="448731"/>
            <a:ext cx="729572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tri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4809" tIns="0" rIns="92809" bIns="0" anchor="ctr">
            <a:spAutoFit/>
          </a:bodyPr>
          <a:lstStyle>
            <a:lvl1pPr eaLnBrk="0" hangingPunct="0">
              <a:defRPr sz="8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8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8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8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8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/>
            <a:r>
              <a:rPr lang="en-US" altLang="ru-RU" sz="1400" u="sng" dirty="0" err="1" smtClean="0"/>
              <a:t>Yu.N</a:t>
            </a:r>
            <a:r>
              <a:rPr lang="en-US" altLang="ru-RU" sz="1400" u="sng" dirty="0" smtClean="0"/>
              <a:t>. </a:t>
            </a:r>
            <a:r>
              <a:rPr lang="en-US" altLang="ru-RU" sz="1400" u="sng" dirty="0" err="1" smtClean="0"/>
              <a:t>Korkishko</a:t>
            </a:r>
            <a:r>
              <a:rPr lang="en-US" altLang="ru-RU" sz="1400" dirty="0" smtClean="0"/>
              <a:t>, V.A. </a:t>
            </a:r>
            <a:r>
              <a:rPr lang="en-US" altLang="ru-RU" sz="1400" dirty="0" err="1" smtClean="0"/>
              <a:t>Fedorov</a:t>
            </a:r>
            <a:r>
              <a:rPr lang="en-US" altLang="ru-RU" sz="1400" dirty="0" smtClean="0"/>
              <a:t>, V.E. </a:t>
            </a:r>
            <a:r>
              <a:rPr lang="en-US" altLang="ru-RU" sz="1400" dirty="0" err="1" smtClean="0"/>
              <a:t>Prilutskiy</a:t>
            </a:r>
            <a:r>
              <a:rPr lang="en-US" altLang="ru-RU" sz="1400" dirty="0" smtClean="0"/>
              <a:t>, V.G. </a:t>
            </a:r>
            <a:r>
              <a:rPr lang="en-US" altLang="ru-RU" sz="1400" dirty="0" err="1" smtClean="0"/>
              <a:t>Ponomarev</a:t>
            </a:r>
            <a:r>
              <a:rPr lang="en-US" altLang="ru-RU" sz="1400" dirty="0" smtClean="0"/>
              <a:t>, et. al. </a:t>
            </a:r>
            <a:endParaRPr lang="ru-RU" altLang="ru-RU" sz="1400" dirty="0"/>
          </a:p>
        </p:txBody>
      </p:sp>
      <p:pic>
        <p:nvPicPr>
          <p:cNvPr id="14" name="Звук 1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762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3848"/>
    </mc:Choice>
    <mc:Fallback xmlns="">
      <p:transition spd="slow" advTm="5384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5" descr="C:\Documents and Settings\user\Рабочий стол\poster APE EO 2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823"/>
          <a:stretch>
            <a:fillRect/>
          </a:stretch>
        </p:blipFill>
        <p:spPr bwMode="auto">
          <a:xfrm>
            <a:off x="6656387" y="-1"/>
            <a:ext cx="2487613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5" descr="C:\Documents and Settings\user\Рабочий стол\poster APE EO 2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479"/>
          <a:stretch>
            <a:fillRect/>
          </a:stretch>
        </p:blipFill>
        <p:spPr bwMode="auto">
          <a:xfrm>
            <a:off x="0" y="1"/>
            <a:ext cx="24526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68"/>
          <p:cNvSpPr>
            <a:spLocks noChangeArrowheads="1"/>
          </p:cNvSpPr>
          <p:nvPr/>
        </p:nvSpPr>
        <p:spPr bwMode="auto">
          <a:xfrm>
            <a:off x="-22572" y="82674"/>
            <a:ext cx="916657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tri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4809" tIns="0" rIns="92809" bIns="0" anchor="ctr">
            <a:spAutoFit/>
          </a:bodyPr>
          <a:lstStyle>
            <a:lvl1pPr eaLnBrk="0" hangingPunct="0">
              <a:defRPr sz="8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8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8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8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8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r"/>
            <a:r>
              <a:rPr lang="en-US" altLang="ru-RU" sz="2200" b="1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F0000"/>
                </a:solidFill>
              </a:rPr>
              <a:t>Ultra-compact navigation-grade Inertial Measurement Unit IMU400 </a:t>
            </a:r>
            <a:endParaRPr lang="ru-RU" altLang="ru-RU" sz="1400" dirty="0"/>
          </a:p>
        </p:txBody>
      </p:sp>
      <p:pic>
        <p:nvPicPr>
          <p:cNvPr id="6" name="Picture 13" descr="C:\Documents and Settings\user\Рабочий стол\poster APE EO 21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069" b="47089"/>
          <a:stretch>
            <a:fillRect/>
          </a:stretch>
        </p:blipFill>
        <p:spPr bwMode="auto">
          <a:xfrm>
            <a:off x="-22572" y="541427"/>
            <a:ext cx="3168847" cy="658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3" descr="C:\Documents and Settings\user\Рабочий стол\poster APE EO 21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029"/>
          <a:stretch>
            <a:fillRect/>
          </a:stretch>
        </p:blipFill>
        <p:spPr bwMode="auto">
          <a:xfrm>
            <a:off x="0" y="5688000"/>
            <a:ext cx="4985346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39524" y="1404015"/>
            <a:ext cx="829957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ru-RU" sz="2800" b="1" kern="0" dirty="0">
                <a:ln w="3175">
                  <a:noFill/>
                </a:ln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+mj-lt"/>
                <a:ea typeface="+mj-ea"/>
                <a:cs typeface="Calibri" panose="020F0502020204030204" pitchFamily="34" charset="0"/>
              </a:rPr>
              <a:t>2</a:t>
            </a:r>
            <a:r>
              <a:rPr lang="en-US" altLang="ru-RU" sz="2800" b="1" kern="0" dirty="0" smtClean="0">
                <a:ln w="3175">
                  <a:noFill/>
                </a:ln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+mj-lt"/>
                <a:ea typeface="+mj-ea"/>
                <a:cs typeface="Calibri" panose="020F0502020204030204" pitchFamily="34" charset="0"/>
              </a:rPr>
              <a:t>. </a:t>
            </a:r>
            <a:r>
              <a:rPr lang="en-US" altLang="ru-RU" sz="2800" b="1" kern="0" dirty="0">
                <a:ln w="3175">
                  <a:noFill/>
                </a:ln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+mj-lt"/>
                <a:ea typeface="+mj-ea"/>
                <a:cs typeface="Calibri" panose="020F0502020204030204" pitchFamily="34" charset="0"/>
              </a:rPr>
              <a:t>IMU400 c-</a:t>
            </a:r>
            <a:r>
              <a:rPr lang="en-US" altLang="ru-RU" sz="2800" b="1" kern="0" dirty="0" err="1">
                <a:ln w="3175">
                  <a:noFill/>
                </a:ln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+mj-lt"/>
                <a:ea typeface="+mj-ea"/>
                <a:cs typeface="Calibri" panose="020F0502020204030204" pitchFamily="34" charset="0"/>
              </a:rPr>
              <a:t>SWaP</a:t>
            </a:r>
            <a:r>
              <a:rPr lang="en-US" altLang="ru-RU" sz="2800" b="1" kern="0" dirty="0">
                <a:ln w="3175">
                  <a:noFill/>
                </a:ln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+mj-lt"/>
                <a:ea typeface="+mj-ea"/>
                <a:cs typeface="Calibri" panose="020F0502020204030204" pitchFamily="34" charset="0"/>
              </a:rPr>
              <a:t> &amp; mechanical properties</a:t>
            </a:r>
            <a:endParaRPr lang="ru-RU" altLang="ru-RU" sz="2800" b="1" kern="0" dirty="0">
              <a:ln w="3175">
                <a:noFill/>
              </a:ln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  <a:latin typeface="+mj-lt"/>
              <a:ea typeface="+mj-ea"/>
              <a:cs typeface="Calibri" panose="020F0502020204030204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5215409" y="1018928"/>
            <a:ext cx="392859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sz="2000" b="1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Fiber Optical Solution, Riga, Latvia</a:t>
            </a:r>
            <a:endParaRPr lang="ru-RU" sz="2000" b="1" dirty="0">
              <a:ln>
                <a:solidFill>
                  <a:srgbClr val="7030A0"/>
                </a:solidFill>
              </a:ln>
              <a:solidFill>
                <a:srgbClr val="7030A0"/>
              </a:solidFill>
            </a:endParaRPr>
          </a:p>
        </p:txBody>
      </p:sp>
      <p:sp>
        <p:nvSpPr>
          <p:cNvPr id="36" name="Прямоугольник 35"/>
          <p:cNvSpPr>
            <a:spLocks noChangeArrowheads="1"/>
          </p:cNvSpPr>
          <p:nvPr/>
        </p:nvSpPr>
        <p:spPr bwMode="auto">
          <a:xfrm>
            <a:off x="2892202" y="636404"/>
            <a:ext cx="440352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ru-RU" sz="2000" b="1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+mj-lt"/>
              </a:rPr>
              <a:t>RPC LLC, Moscow, Russia</a:t>
            </a:r>
            <a:endParaRPr lang="ru-RU" altLang="ru-RU" sz="2400" b="1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39" name="Rectangle 68"/>
          <p:cNvSpPr>
            <a:spLocks noChangeArrowheads="1"/>
          </p:cNvSpPr>
          <p:nvPr/>
        </p:nvSpPr>
        <p:spPr bwMode="auto">
          <a:xfrm>
            <a:off x="1143372" y="448731"/>
            <a:ext cx="729572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tri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4809" tIns="0" rIns="92809" bIns="0" anchor="ctr">
            <a:spAutoFit/>
          </a:bodyPr>
          <a:lstStyle>
            <a:lvl1pPr eaLnBrk="0" hangingPunct="0">
              <a:defRPr sz="8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8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8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8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8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/>
            <a:r>
              <a:rPr lang="en-US" altLang="ru-RU" sz="1400" u="sng" dirty="0" err="1" smtClean="0"/>
              <a:t>Yu.N</a:t>
            </a:r>
            <a:r>
              <a:rPr lang="en-US" altLang="ru-RU" sz="1400" u="sng" dirty="0" smtClean="0"/>
              <a:t>. </a:t>
            </a:r>
            <a:r>
              <a:rPr lang="en-US" altLang="ru-RU" sz="1400" u="sng" dirty="0" err="1" smtClean="0"/>
              <a:t>Korkishko</a:t>
            </a:r>
            <a:r>
              <a:rPr lang="en-US" altLang="ru-RU" sz="1400" dirty="0" smtClean="0"/>
              <a:t>, V.A. </a:t>
            </a:r>
            <a:r>
              <a:rPr lang="en-US" altLang="ru-RU" sz="1400" dirty="0" err="1" smtClean="0"/>
              <a:t>Fedorov</a:t>
            </a:r>
            <a:r>
              <a:rPr lang="en-US" altLang="ru-RU" sz="1400" dirty="0" smtClean="0"/>
              <a:t>, V.E. </a:t>
            </a:r>
            <a:r>
              <a:rPr lang="en-US" altLang="ru-RU" sz="1400" dirty="0" err="1" smtClean="0"/>
              <a:t>Prilutskiy</a:t>
            </a:r>
            <a:r>
              <a:rPr lang="en-US" altLang="ru-RU" sz="1400" dirty="0" smtClean="0"/>
              <a:t>, V.G. </a:t>
            </a:r>
            <a:r>
              <a:rPr lang="en-US" altLang="ru-RU" sz="1400" dirty="0" err="1" smtClean="0"/>
              <a:t>Ponomarev</a:t>
            </a:r>
            <a:r>
              <a:rPr lang="en-US" altLang="ru-RU" sz="1400" dirty="0" smtClean="0"/>
              <a:t>, et. al. </a:t>
            </a:r>
            <a:endParaRPr lang="ru-RU" altLang="ru-RU" sz="1400" dirty="0"/>
          </a:p>
        </p:txBody>
      </p:sp>
      <p:grpSp>
        <p:nvGrpSpPr>
          <p:cNvPr id="12" name="Группа 3"/>
          <p:cNvGrpSpPr>
            <a:grpSpLocks noChangeAspect="1"/>
          </p:cNvGrpSpPr>
          <p:nvPr/>
        </p:nvGrpSpPr>
        <p:grpSpPr bwMode="auto">
          <a:xfrm>
            <a:off x="410927" y="1938283"/>
            <a:ext cx="8299573" cy="2498668"/>
            <a:chOff x="832446" y="10869488"/>
            <a:chExt cx="14379149" cy="4328497"/>
          </a:xfrm>
        </p:grpSpPr>
        <p:pic>
          <p:nvPicPr>
            <p:cNvPr id="13" name="Picture 116" descr="Exterior &amp; Interior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48"/>
            <a:stretch>
              <a:fillRect/>
            </a:stretch>
          </p:blipFill>
          <p:spPr bwMode="auto">
            <a:xfrm>
              <a:off x="832446" y="10869488"/>
              <a:ext cx="8539311" cy="43267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117" descr="Exterior &amp; Interior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208" t="48088" r="12396" b="-2"/>
            <a:stretch>
              <a:fillRect/>
            </a:stretch>
          </p:blipFill>
          <p:spPr bwMode="auto">
            <a:xfrm>
              <a:off x="9371757" y="10869488"/>
              <a:ext cx="5839838" cy="43284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Прямоугольник 1"/>
          <p:cNvSpPr/>
          <p:nvPr/>
        </p:nvSpPr>
        <p:spPr>
          <a:xfrm>
            <a:off x="410926" y="4617363"/>
            <a:ext cx="829957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ru-RU" sz="3200" b="1" dirty="0"/>
              <a:t>80×95×62 mm,  0.7 kg,  0.5 l,  ≤7 W</a:t>
            </a:r>
            <a:endParaRPr lang="ru-RU" sz="3200" b="1" dirty="0"/>
          </a:p>
        </p:txBody>
      </p:sp>
      <p:pic>
        <p:nvPicPr>
          <p:cNvPr id="17" name="Picture 8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50000"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5643" y="448731"/>
            <a:ext cx="1166913" cy="644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Звук 1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787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830"/>
    </mc:Choice>
    <mc:Fallback xmlns="">
      <p:transition spd="slow" advTm="4483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5" descr="C:\Documents and Settings\user\Рабочий стол\poster APE EO 2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823"/>
          <a:stretch>
            <a:fillRect/>
          </a:stretch>
        </p:blipFill>
        <p:spPr bwMode="auto">
          <a:xfrm>
            <a:off x="6656387" y="-1"/>
            <a:ext cx="2487613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5" descr="C:\Documents and Settings\user\Рабочий стол\poster APE EO 2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479"/>
          <a:stretch>
            <a:fillRect/>
          </a:stretch>
        </p:blipFill>
        <p:spPr bwMode="auto">
          <a:xfrm>
            <a:off x="0" y="1"/>
            <a:ext cx="24526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68"/>
          <p:cNvSpPr>
            <a:spLocks noChangeArrowheads="1"/>
          </p:cNvSpPr>
          <p:nvPr/>
        </p:nvSpPr>
        <p:spPr bwMode="auto">
          <a:xfrm>
            <a:off x="-22572" y="82674"/>
            <a:ext cx="916657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tri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4809" tIns="0" rIns="92809" bIns="0" anchor="ctr">
            <a:spAutoFit/>
          </a:bodyPr>
          <a:lstStyle>
            <a:lvl1pPr eaLnBrk="0" hangingPunct="0">
              <a:defRPr sz="8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8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8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8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8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r"/>
            <a:r>
              <a:rPr lang="en-US" altLang="ru-RU" sz="2200" b="1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F0000"/>
                </a:solidFill>
              </a:rPr>
              <a:t>Ultra-compact navigation-grade Inertial Measurement Unit IMU400 </a:t>
            </a:r>
            <a:endParaRPr lang="ru-RU" altLang="ru-RU" sz="1400" dirty="0"/>
          </a:p>
        </p:txBody>
      </p:sp>
      <p:pic>
        <p:nvPicPr>
          <p:cNvPr id="6" name="Picture 13" descr="C:\Documents and Settings\user\Рабочий стол\poster APE EO 21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069" b="47089"/>
          <a:stretch>
            <a:fillRect/>
          </a:stretch>
        </p:blipFill>
        <p:spPr bwMode="auto">
          <a:xfrm>
            <a:off x="-22572" y="541427"/>
            <a:ext cx="3168847" cy="658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3" descr="C:\Documents and Settings\user\Рабочий стол\poster APE EO 21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029"/>
          <a:stretch>
            <a:fillRect/>
          </a:stretch>
        </p:blipFill>
        <p:spPr bwMode="auto">
          <a:xfrm>
            <a:off x="0" y="5688000"/>
            <a:ext cx="4985346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Прямоугольник 34"/>
          <p:cNvSpPr/>
          <p:nvPr/>
        </p:nvSpPr>
        <p:spPr>
          <a:xfrm>
            <a:off x="5215409" y="1018928"/>
            <a:ext cx="392859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sz="2000" b="1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Fiber Optical Solution, Riga, Latvia</a:t>
            </a:r>
            <a:endParaRPr lang="ru-RU" sz="2000" b="1" dirty="0">
              <a:ln>
                <a:solidFill>
                  <a:srgbClr val="7030A0"/>
                </a:solidFill>
              </a:ln>
              <a:solidFill>
                <a:srgbClr val="7030A0"/>
              </a:solidFill>
            </a:endParaRPr>
          </a:p>
        </p:txBody>
      </p:sp>
      <p:sp>
        <p:nvSpPr>
          <p:cNvPr id="36" name="Прямоугольник 35"/>
          <p:cNvSpPr>
            <a:spLocks noChangeArrowheads="1"/>
          </p:cNvSpPr>
          <p:nvPr/>
        </p:nvSpPr>
        <p:spPr bwMode="auto">
          <a:xfrm>
            <a:off x="2892202" y="636404"/>
            <a:ext cx="440352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ru-RU" sz="2000" b="1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+mj-lt"/>
              </a:rPr>
              <a:t>RPC LLC, Moscow, Russia</a:t>
            </a:r>
            <a:endParaRPr lang="ru-RU" altLang="ru-RU" sz="2400" b="1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39" name="Rectangle 68"/>
          <p:cNvSpPr>
            <a:spLocks noChangeArrowheads="1"/>
          </p:cNvSpPr>
          <p:nvPr/>
        </p:nvSpPr>
        <p:spPr bwMode="auto">
          <a:xfrm>
            <a:off x="1143372" y="448731"/>
            <a:ext cx="729572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tri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4809" tIns="0" rIns="92809" bIns="0" anchor="ctr">
            <a:spAutoFit/>
          </a:bodyPr>
          <a:lstStyle>
            <a:lvl1pPr eaLnBrk="0" hangingPunct="0">
              <a:defRPr sz="8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8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8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8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8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/>
            <a:r>
              <a:rPr lang="en-US" altLang="ru-RU" sz="1400" u="sng" dirty="0" err="1" smtClean="0"/>
              <a:t>Yu.N</a:t>
            </a:r>
            <a:r>
              <a:rPr lang="en-US" altLang="ru-RU" sz="1400" u="sng" dirty="0" smtClean="0"/>
              <a:t>. </a:t>
            </a:r>
            <a:r>
              <a:rPr lang="en-US" altLang="ru-RU" sz="1400" u="sng" dirty="0" err="1" smtClean="0"/>
              <a:t>Korkishko</a:t>
            </a:r>
            <a:r>
              <a:rPr lang="en-US" altLang="ru-RU" sz="1400" dirty="0" smtClean="0"/>
              <a:t>, V.A. </a:t>
            </a:r>
            <a:r>
              <a:rPr lang="en-US" altLang="ru-RU" sz="1400" dirty="0" err="1" smtClean="0"/>
              <a:t>Fedorov</a:t>
            </a:r>
            <a:r>
              <a:rPr lang="en-US" altLang="ru-RU" sz="1400" dirty="0" smtClean="0"/>
              <a:t>, V.E. </a:t>
            </a:r>
            <a:r>
              <a:rPr lang="en-US" altLang="ru-RU" sz="1400" dirty="0" err="1" smtClean="0"/>
              <a:t>Prilutskiy</a:t>
            </a:r>
            <a:r>
              <a:rPr lang="en-US" altLang="ru-RU" sz="1400" dirty="0" smtClean="0"/>
              <a:t>, V.G. </a:t>
            </a:r>
            <a:r>
              <a:rPr lang="en-US" altLang="ru-RU" sz="1400" dirty="0" err="1" smtClean="0"/>
              <a:t>Ponomarev</a:t>
            </a:r>
            <a:r>
              <a:rPr lang="en-US" altLang="ru-RU" sz="1400" dirty="0" smtClean="0"/>
              <a:t>, et. al. </a:t>
            </a:r>
            <a:endParaRPr lang="ru-RU" altLang="ru-RU" sz="1400" dirty="0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auto">
          <a:xfrm>
            <a:off x="139524" y="1404015"/>
            <a:ext cx="829957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ru-RU" sz="2800" b="1" kern="0" dirty="0" smtClean="0">
                <a:ln w="3175">
                  <a:noFill/>
                </a:ln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+mj-lt"/>
                <a:ea typeface="+mj-ea"/>
                <a:cs typeface="Calibri" panose="020F0502020204030204" pitchFamily="34" charset="0"/>
              </a:rPr>
              <a:t>2. IMU400 </a:t>
            </a:r>
            <a:r>
              <a:rPr lang="en-US" altLang="ru-RU" sz="2800" b="1" kern="0" dirty="0">
                <a:ln w="3175">
                  <a:noFill/>
                </a:ln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+mj-lt"/>
                <a:ea typeface="+mj-ea"/>
                <a:cs typeface="Calibri" panose="020F0502020204030204" pitchFamily="34" charset="0"/>
              </a:rPr>
              <a:t>c-</a:t>
            </a:r>
            <a:r>
              <a:rPr lang="en-US" altLang="ru-RU" sz="2800" b="1" kern="0" dirty="0" err="1">
                <a:ln w="3175">
                  <a:noFill/>
                </a:ln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+mj-lt"/>
                <a:ea typeface="+mj-ea"/>
                <a:cs typeface="Calibri" panose="020F0502020204030204" pitchFamily="34" charset="0"/>
              </a:rPr>
              <a:t>SWaP</a:t>
            </a:r>
            <a:r>
              <a:rPr lang="en-US" altLang="ru-RU" sz="2800" b="1" kern="0" dirty="0">
                <a:ln w="3175">
                  <a:noFill/>
                </a:ln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+mj-lt"/>
                <a:ea typeface="+mj-ea"/>
                <a:cs typeface="Calibri" panose="020F0502020204030204" pitchFamily="34" charset="0"/>
              </a:rPr>
              <a:t> &amp; mechanical properties</a:t>
            </a:r>
            <a:endParaRPr lang="ru-RU" altLang="ru-RU" sz="2800" b="1" kern="0" dirty="0">
              <a:ln w="3175">
                <a:noFill/>
              </a:ln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  <a:latin typeface="+mj-lt"/>
              <a:ea typeface="+mj-ea"/>
              <a:cs typeface="Calibri" panose="020F0502020204030204" pitchFamily="34" charset="0"/>
            </a:endParaRPr>
          </a:p>
        </p:txBody>
      </p:sp>
      <p:pic>
        <p:nvPicPr>
          <p:cNvPr id="1026" name="Picture 2" descr="Acc triad displacement 3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348"/>
          <a:stretch/>
        </p:blipFill>
        <p:spPr bwMode="auto">
          <a:xfrm>
            <a:off x="689435" y="2291937"/>
            <a:ext cx="3871279" cy="2274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Acc triad displacement 3"/>
          <p:cNvPicPr>
            <a:picLocks noChangeAspect="1" noChangeArrowheads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798"/>
          <a:stretch/>
        </p:blipFill>
        <p:spPr bwMode="auto">
          <a:xfrm>
            <a:off x="4305812" y="1939872"/>
            <a:ext cx="4298636" cy="380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33919" y="4725144"/>
            <a:ext cx="408657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Spatial displacement of 3 physical MEMS-accelerometer triads inside the IMU400</a:t>
            </a:r>
            <a:endParaRPr lang="ru-RU" sz="2000" b="1" dirty="0"/>
          </a:p>
        </p:txBody>
      </p:sp>
      <p:pic>
        <p:nvPicPr>
          <p:cNvPr id="21" name="Picture 8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50000"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5643" y="448731"/>
            <a:ext cx="1166913" cy="644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Звук 1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944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761"/>
    </mc:Choice>
    <mc:Fallback xmlns="">
      <p:transition spd="slow" advTm="3076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8"/>
          <p:cNvSpPr>
            <a:spLocks noChangeArrowheads="1"/>
          </p:cNvSpPr>
          <p:nvPr/>
        </p:nvSpPr>
        <p:spPr bwMode="auto">
          <a:xfrm>
            <a:off x="-22572" y="82674"/>
            <a:ext cx="916657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tri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4809" tIns="0" rIns="92809" bIns="0" anchor="ctr">
            <a:spAutoFit/>
          </a:bodyPr>
          <a:lstStyle>
            <a:lvl1pPr eaLnBrk="0" hangingPunct="0">
              <a:defRPr sz="8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8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8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8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8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r"/>
            <a:r>
              <a:rPr lang="en-US" altLang="ru-RU" sz="2200" b="1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F0000"/>
                </a:solidFill>
              </a:rPr>
              <a:t>Ultra-compact navigation-grade Inertial Measurement Unit IMU400 </a:t>
            </a:r>
            <a:endParaRPr lang="ru-RU" altLang="ru-RU" sz="1400" dirty="0"/>
          </a:p>
        </p:txBody>
      </p:sp>
      <p:pic>
        <p:nvPicPr>
          <p:cNvPr id="6" name="Picture 13" descr="C:\Documents and Settings\user\Рабочий стол\poster APE EO 21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069" b="47089"/>
          <a:stretch>
            <a:fillRect/>
          </a:stretch>
        </p:blipFill>
        <p:spPr bwMode="auto">
          <a:xfrm>
            <a:off x="-22572" y="541427"/>
            <a:ext cx="3168847" cy="658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Прямоугольник 34"/>
          <p:cNvSpPr/>
          <p:nvPr/>
        </p:nvSpPr>
        <p:spPr>
          <a:xfrm>
            <a:off x="5215409" y="1018928"/>
            <a:ext cx="392859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sz="2000" b="1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Fiber Optical Solution, Riga, Latvia</a:t>
            </a:r>
            <a:endParaRPr lang="ru-RU" sz="2000" b="1" dirty="0">
              <a:ln>
                <a:solidFill>
                  <a:srgbClr val="7030A0"/>
                </a:solidFill>
              </a:ln>
              <a:solidFill>
                <a:srgbClr val="7030A0"/>
              </a:solidFill>
            </a:endParaRPr>
          </a:p>
        </p:txBody>
      </p:sp>
      <p:sp>
        <p:nvSpPr>
          <p:cNvPr id="36" name="Прямоугольник 35"/>
          <p:cNvSpPr>
            <a:spLocks noChangeArrowheads="1"/>
          </p:cNvSpPr>
          <p:nvPr/>
        </p:nvSpPr>
        <p:spPr bwMode="auto">
          <a:xfrm>
            <a:off x="2892202" y="636404"/>
            <a:ext cx="440352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ru-RU" sz="2000" b="1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+mj-lt"/>
              </a:rPr>
              <a:t>RPC LLC, Moscow, Russia</a:t>
            </a:r>
            <a:endParaRPr lang="ru-RU" altLang="ru-RU" sz="2400" b="1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39" name="Rectangle 68"/>
          <p:cNvSpPr>
            <a:spLocks noChangeArrowheads="1"/>
          </p:cNvSpPr>
          <p:nvPr/>
        </p:nvSpPr>
        <p:spPr bwMode="auto">
          <a:xfrm>
            <a:off x="1143372" y="448731"/>
            <a:ext cx="729572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tri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4809" tIns="0" rIns="92809" bIns="0" anchor="ctr">
            <a:spAutoFit/>
          </a:bodyPr>
          <a:lstStyle>
            <a:lvl1pPr eaLnBrk="0" hangingPunct="0">
              <a:defRPr sz="8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8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8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8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8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/>
            <a:r>
              <a:rPr lang="en-US" altLang="ru-RU" sz="1400" u="sng" dirty="0" err="1" smtClean="0"/>
              <a:t>Yu.N</a:t>
            </a:r>
            <a:r>
              <a:rPr lang="en-US" altLang="ru-RU" sz="1400" u="sng" dirty="0" smtClean="0"/>
              <a:t>. </a:t>
            </a:r>
            <a:r>
              <a:rPr lang="en-US" altLang="ru-RU" sz="1400" u="sng" dirty="0" err="1" smtClean="0"/>
              <a:t>Korkishko</a:t>
            </a:r>
            <a:r>
              <a:rPr lang="en-US" altLang="ru-RU" sz="1400" dirty="0" smtClean="0"/>
              <a:t>, V.A. </a:t>
            </a:r>
            <a:r>
              <a:rPr lang="en-US" altLang="ru-RU" sz="1400" dirty="0" err="1" smtClean="0"/>
              <a:t>Fedorov</a:t>
            </a:r>
            <a:r>
              <a:rPr lang="en-US" altLang="ru-RU" sz="1400" dirty="0" smtClean="0"/>
              <a:t>, V.E. </a:t>
            </a:r>
            <a:r>
              <a:rPr lang="en-US" altLang="ru-RU" sz="1400" dirty="0" err="1" smtClean="0"/>
              <a:t>Prilutskiy</a:t>
            </a:r>
            <a:r>
              <a:rPr lang="en-US" altLang="ru-RU" sz="1400" dirty="0" smtClean="0"/>
              <a:t>, V.G. </a:t>
            </a:r>
            <a:r>
              <a:rPr lang="en-US" altLang="ru-RU" sz="1400" dirty="0" err="1" smtClean="0"/>
              <a:t>Ponomarev</a:t>
            </a:r>
            <a:r>
              <a:rPr lang="en-US" altLang="ru-RU" sz="1400" dirty="0" smtClean="0"/>
              <a:t>, et. al. </a:t>
            </a:r>
            <a:endParaRPr lang="ru-RU" altLang="ru-RU" sz="1400" dirty="0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auto">
          <a:xfrm>
            <a:off x="119531" y="1018928"/>
            <a:ext cx="829957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ru-RU" sz="2800" b="1" kern="0" dirty="0" smtClean="0">
                <a:ln w="3175">
                  <a:noFill/>
                </a:ln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+mj-lt"/>
                <a:ea typeface="+mj-ea"/>
                <a:cs typeface="Calibri" panose="020F0502020204030204" pitchFamily="34" charset="0"/>
              </a:rPr>
              <a:t>3. Sensors </a:t>
            </a:r>
            <a:r>
              <a:rPr lang="en-US" altLang="ru-RU" sz="2800" b="1" kern="0" dirty="0">
                <a:ln w="3175">
                  <a:noFill/>
                </a:ln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+mj-lt"/>
                <a:ea typeface="+mj-ea"/>
                <a:cs typeface="Calibri" panose="020F0502020204030204" pitchFamily="34" charset="0"/>
              </a:rPr>
              <a:t>accuracy and specs</a:t>
            </a:r>
          </a:p>
        </p:txBody>
      </p:sp>
      <p:pic>
        <p:nvPicPr>
          <p:cNvPr id="21" name="Picture 8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50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5643" y="448731"/>
            <a:ext cx="1166913" cy="644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Прямоугольник 2"/>
          <p:cNvSpPr>
            <a:spLocks noChangeArrowheads="1"/>
          </p:cNvSpPr>
          <p:nvPr/>
        </p:nvSpPr>
        <p:spPr bwMode="auto">
          <a:xfrm>
            <a:off x="2987824" y="5848737"/>
            <a:ext cx="552578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ru-RU" b="1" dirty="0" smtClean="0"/>
              <a:t>IMU400 </a:t>
            </a:r>
            <a:r>
              <a:rPr lang="en-US" altLang="ru-RU" b="1" dirty="0"/>
              <a:t>Allan Variance plot in </a:t>
            </a:r>
            <a:r>
              <a:rPr lang="en-US" altLang="ru-RU" b="1" dirty="0" err="1"/>
              <a:t>Optolink’s</a:t>
            </a:r>
            <a:r>
              <a:rPr lang="en-US" altLang="ru-RU" b="1" dirty="0"/>
              <a:t> FOG family</a:t>
            </a:r>
            <a:endParaRPr lang="ru-RU" altLang="ru-RU" b="1" dirty="0"/>
          </a:p>
        </p:txBody>
      </p:sp>
      <p:pic>
        <p:nvPicPr>
          <p:cNvPr id="15" name="Picture 81"/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F0401"/>
              </a:clrFrom>
              <a:clrTo>
                <a:srgbClr val="FF040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11"/>
          <a:stretch/>
        </p:blipFill>
        <p:spPr bwMode="auto">
          <a:xfrm>
            <a:off x="330457" y="1542149"/>
            <a:ext cx="8418007" cy="4379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3" descr="C:\Documents and Settings\user\Рабочий стол\poster APE EO 21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029"/>
          <a:stretch>
            <a:fillRect/>
          </a:stretch>
        </p:blipFill>
        <p:spPr bwMode="auto">
          <a:xfrm>
            <a:off x="0" y="5688000"/>
            <a:ext cx="4985346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Звук 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632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159"/>
    </mc:Choice>
    <mc:Fallback xmlns="">
      <p:transition spd="slow" advTm="3915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8"/>
          <p:cNvSpPr>
            <a:spLocks noChangeArrowheads="1"/>
          </p:cNvSpPr>
          <p:nvPr/>
        </p:nvSpPr>
        <p:spPr bwMode="auto">
          <a:xfrm>
            <a:off x="-22572" y="82674"/>
            <a:ext cx="916657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tri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4809" tIns="0" rIns="92809" bIns="0" anchor="ctr">
            <a:spAutoFit/>
          </a:bodyPr>
          <a:lstStyle>
            <a:lvl1pPr eaLnBrk="0" hangingPunct="0">
              <a:defRPr sz="8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8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8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8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8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r"/>
            <a:r>
              <a:rPr lang="en-US" altLang="ru-RU" sz="2200" b="1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F0000"/>
                </a:solidFill>
              </a:rPr>
              <a:t>Ultra-compact navigation-grade Inertial Measurement Unit IMU400 </a:t>
            </a:r>
            <a:endParaRPr lang="ru-RU" altLang="ru-RU" sz="1400" dirty="0"/>
          </a:p>
        </p:txBody>
      </p:sp>
      <p:pic>
        <p:nvPicPr>
          <p:cNvPr id="6" name="Picture 13" descr="C:\Documents and Settings\user\Рабочий стол\poster APE EO 21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069" b="47089"/>
          <a:stretch>
            <a:fillRect/>
          </a:stretch>
        </p:blipFill>
        <p:spPr bwMode="auto">
          <a:xfrm>
            <a:off x="-22572" y="541427"/>
            <a:ext cx="3168847" cy="658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3" descr="C:\Documents and Settings\user\Рабочий стол\poster APE EO 21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029"/>
          <a:stretch>
            <a:fillRect/>
          </a:stretch>
        </p:blipFill>
        <p:spPr bwMode="auto">
          <a:xfrm>
            <a:off x="0" y="5688000"/>
            <a:ext cx="4985346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Прямоугольник 34"/>
          <p:cNvSpPr/>
          <p:nvPr/>
        </p:nvSpPr>
        <p:spPr>
          <a:xfrm>
            <a:off x="5215409" y="1018928"/>
            <a:ext cx="392859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sz="2000" b="1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Fiber Optical Solution, Riga, Latvia</a:t>
            </a:r>
            <a:endParaRPr lang="ru-RU" sz="2000" b="1" dirty="0">
              <a:ln>
                <a:solidFill>
                  <a:srgbClr val="7030A0"/>
                </a:solidFill>
              </a:ln>
              <a:solidFill>
                <a:srgbClr val="7030A0"/>
              </a:solidFill>
            </a:endParaRPr>
          </a:p>
        </p:txBody>
      </p:sp>
      <p:sp>
        <p:nvSpPr>
          <p:cNvPr id="36" name="Прямоугольник 35"/>
          <p:cNvSpPr>
            <a:spLocks noChangeArrowheads="1"/>
          </p:cNvSpPr>
          <p:nvPr/>
        </p:nvSpPr>
        <p:spPr bwMode="auto">
          <a:xfrm>
            <a:off x="2892202" y="636404"/>
            <a:ext cx="440352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ru-RU" sz="2000" b="1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+mj-lt"/>
              </a:rPr>
              <a:t>RPC LLC, Moscow, Russia</a:t>
            </a:r>
            <a:endParaRPr lang="ru-RU" altLang="ru-RU" sz="2400" b="1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39" name="Rectangle 68"/>
          <p:cNvSpPr>
            <a:spLocks noChangeArrowheads="1"/>
          </p:cNvSpPr>
          <p:nvPr/>
        </p:nvSpPr>
        <p:spPr bwMode="auto">
          <a:xfrm>
            <a:off x="1143372" y="448731"/>
            <a:ext cx="729572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tri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4809" tIns="0" rIns="92809" bIns="0" anchor="ctr">
            <a:spAutoFit/>
          </a:bodyPr>
          <a:lstStyle>
            <a:lvl1pPr eaLnBrk="0" hangingPunct="0">
              <a:defRPr sz="8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8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8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8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8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/>
            <a:r>
              <a:rPr lang="en-US" altLang="ru-RU" sz="1400" u="sng" dirty="0" err="1" smtClean="0"/>
              <a:t>Yu.N</a:t>
            </a:r>
            <a:r>
              <a:rPr lang="en-US" altLang="ru-RU" sz="1400" u="sng" dirty="0" smtClean="0"/>
              <a:t>. </a:t>
            </a:r>
            <a:r>
              <a:rPr lang="en-US" altLang="ru-RU" sz="1400" u="sng" dirty="0" err="1" smtClean="0"/>
              <a:t>Korkishko</a:t>
            </a:r>
            <a:r>
              <a:rPr lang="en-US" altLang="ru-RU" sz="1400" dirty="0" smtClean="0"/>
              <a:t>, V.A. </a:t>
            </a:r>
            <a:r>
              <a:rPr lang="en-US" altLang="ru-RU" sz="1400" dirty="0" err="1" smtClean="0"/>
              <a:t>Fedorov</a:t>
            </a:r>
            <a:r>
              <a:rPr lang="en-US" altLang="ru-RU" sz="1400" dirty="0" smtClean="0"/>
              <a:t>, V.E. </a:t>
            </a:r>
            <a:r>
              <a:rPr lang="en-US" altLang="ru-RU" sz="1400" dirty="0" err="1" smtClean="0"/>
              <a:t>Prilutskiy</a:t>
            </a:r>
            <a:r>
              <a:rPr lang="en-US" altLang="ru-RU" sz="1400" dirty="0" smtClean="0"/>
              <a:t>, V.G. </a:t>
            </a:r>
            <a:r>
              <a:rPr lang="en-US" altLang="ru-RU" sz="1400" dirty="0" err="1" smtClean="0"/>
              <a:t>Ponomarev</a:t>
            </a:r>
            <a:r>
              <a:rPr lang="en-US" altLang="ru-RU" sz="1400" dirty="0" smtClean="0"/>
              <a:t>, et. al. </a:t>
            </a:r>
            <a:endParaRPr lang="ru-RU" altLang="ru-RU" sz="1400" dirty="0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auto">
          <a:xfrm>
            <a:off x="119531" y="1018928"/>
            <a:ext cx="829957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ru-RU" sz="2800" b="1" kern="0" dirty="0" smtClean="0">
                <a:ln w="3175">
                  <a:noFill/>
                </a:ln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+mj-lt"/>
                <a:ea typeface="+mj-ea"/>
                <a:cs typeface="Calibri" panose="020F0502020204030204" pitchFamily="34" charset="0"/>
              </a:rPr>
              <a:t>3. Sensors </a:t>
            </a:r>
            <a:r>
              <a:rPr lang="en-US" altLang="ru-RU" sz="2800" b="1" kern="0" dirty="0">
                <a:ln w="3175">
                  <a:noFill/>
                </a:ln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+mj-lt"/>
                <a:ea typeface="+mj-ea"/>
                <a:cs typeface="Calibri" panose="020F0502020204030204" pitchFamily="34" charset="0"/>
              </a:rPr>
              <a:t>accuracy and specs</a:t>
            </a:r>
          </a:p>
        </p:txBody>
      </p:sp>
      <p:pic>
        <p:nvPicPr>
          <p:cNvPr id="21" name="Picture 8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5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5643" y="448731"/>
            <a:ext cx="1166913" cy="644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7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130"/>
          <a:stretch/>
        </p:blipFill>
        <p:spPr bwMode="auto">
          <a:xfrm>
            <a:off x="119531" y="2564905"/>
            <a:ext cx="4400000" cy="2496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7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684"/>
          <a:stretch/>
        </p:blipFill>
        <p:spPr bwMode="auto">
          <a:xfrm>
            <a:off x="4622556" y="1797319"/>
            <a:ext cx="4400000" cy="393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Звук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999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615"/>
    </mc:Choice>
    <mc:Fallback xmlns="">
      <p:transition spd="slow" advTm="3561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8"/>
          <p:cNvSpPr>
            <a:spLocks noChangeArrowheads="1"/>
          </p:cNvSpPr>
          <p:nvPr/>
        </p:nvSpPr>
        <p:spPr bwMode="auto">
          <a:xfrm>
            <a:off x="-22572" y="82674"/>
            <a:ext cx="916657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tri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4809" tIns="0" rIns="92809" bIns="0" anchor="ctr">
            <a:spAutoFit/>
          </a:bodyPr>
          <a:lstStyle>
            <a:lvl1pPr eaLnBrk="0" hangingPunct="0">
              <a:defRPr sz="8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8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8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8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8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r"/>
            <a:r>
              <a:rPr lang="en-US" altLang="ru-RU" sz="2200" b="1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F0000"/>
                </a:solidFill>
              </a:rPr>
              <a:t>Ultra-compact navigation-grade Inertial Measurement Unit IMU400 </a:t>
            </a:r>
            <a:endParaRPr lang="ru-RU" altLang="ru-RU" sz="1400" dirty="0"/>
          </a:p>
        </p:txBody>
      </p:sp>
      <p:pic>
        <p:nvPicPr>
          <p:cNvPr id="6" name="Picture 13" descr="C:\Documents and Settings\user\Рабочий стол\poster APE EO 21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069" b="47089"/>
          <a:stretch>
            <a:fillRect/>
          </a:stretch>
        </p:blipFill>
        <p:spPr bwMode="auto">
          <a:xfrm>
            <a:off x="-22572" y="541427"/>
            <a:ext cx="3168847" cy="658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Прямоугольник 34"/>
          <p:cNvSpPr/>
          <p:nvPr/>
        </p:nvSpPr>
        <p:spPr>
          <a:xfrm>
            <a:off x="5215409" y="1018928"/>
            <a:ext cx="392859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sz="2000" b="1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Fiber Optical Solution, Riga, Latvia</a:t>
            </a:r>
            <a:endParaRPr lang="ru-RU" sz="2000" b="1" dirty="0">
              <a:ln>
                <a:solidFill>
                  <a:srgbClr val="7030A0"/>
                </a:solidFill>
              </a:ln>
              <a:solidFill>
                <a:srgbClr val="7030A0"/>
              </a:solidFill>
            </a:endParaRPr>
          </a:p>
        </p:txBody>
      </p:sp>
      <p:sp>
        <p:nvSpPr>
          <p:cNvPr id="36" name="Прямоугольник 35"/>
          <p:cNvSpPr>
            <a:spLocks noChangeArrowheads="1"/>
          </p:cNvSpPr>
          <p:nvPr/>
        </p:nvSpPr>
        <p:spPr bwMode="auto">
          <a:xfrm>
            <a:off x="2892202" y="636404"/>
            <a:ext cx="440352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ru-RU" sz="2000" b="1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+mj-lt"/>
              </a:rPr>
              <a:t>RPC LLC, Moscow, Russia</a:t>
            </a:r>
            <a:endParaRPr lang="ru-RU" altLang="ru-RU" sz="2400" b="1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39" name="Rectangle 68"/>
          <p:cNvSpPr>
            <a:spLocks noChangeArrowheads="1"/>
          </p:cNvSpPr>
          <p:nvPr/>
        </p:nvSpPr>
        <p:spPr bwMode="auto">
          <a:xfrm>
            <a:off x="1143372" y="448731"/>
            <a:ext cx="729572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tri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4809" tIns="0" rIns="92809" bIns="0" anchor="ctr">
            <a:spAutoFit/>
          </a:bodyPr>
          <a:lstStyle>
            <a:lvl1pPr eaLnBrk="0" hangingPunct="0">
              <a:defRPr sz="8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8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8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8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8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/>
            <a:r>
              <a:rPr lang="en-US" altLang="ru-RU" sz="1400" u="sng" dirty="0" err="1" smtClean="0"/>
              <a:t>Yu.N</a:t>
            </a:r>
            <a:r>
              <a:rPr lang="en-US" altLang="ru-RU" sz="1400" u="sng" dirty="0" smtClean="0"/>
              <a:t>. </a:t>
            </a:r>
            <a:r>
              <a:rPr lang="en-US" altLang="ru-RU" sz="1400" u="sng" dirty="0" err="1" smtClean="0"/>
              <a:t>Korkishko</a:t>
            </a:r>
            <a:r>
              <a:rPr lang="en-US" altLang="ru-RU" sz="1400" dirty="0" smtClean="0"/>
              <a:t>, V.A. </a:t>
            </a:r>
            <a:r>
              <a:rPr lang="en-US" altLang="ru-RU" sz="1400" dirty="0" err="1" smtClean="0"/>
              <a:t>Fedorov</a:t>
            </a:r>
            <a:r>
              <a:rPr lang="en-US" altLang="ru-RU" sz="1400" dirty="0" smtClean="0"/>
              <a:t>, V.E. </a:t>
            </a:r>
            <a:r>
              <a:rPr lang="en-US" altLang="ru-RU" sz="1400" dirty="0" err="1" smtClean="0"/>
              <a:t>Prilutskiy</a:t>
            </a:r>
            <a:r>
              <a:rPr lang="en-US" altLang="ru-RU" sz="1400" dirty="0" smtClean="0"/>
              <a:t>, V.G. </a:t>
            </a:r>
            <a:r>
              <a:rPr lang="en-US" altLang="ru-RU" sz="1400" dirty="0" err="1" smtClean="0"/>
              <a:t>Ponomarev</a:t>
            </a:r>
            <a:r>
              <a:rPr lang="en-US" altLang="ru-RU" sz="1400" dirty="0" smtClean="0"/>
              <a:t>, et. al. </a:t>
            </a:r>
            <a:endParaRPr lang="ru-RU" altLang="ru-RU" sz="1400" dirty="0"/>
          </a:p>
        </p:txBody>
      </p:sp>
      <p:pic>
        <p:nvPicPr>
          <p:cNvPr id="21" name="Picture 8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50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5643" y="448731"/>
            <a:ext cx="1166913" cy="644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" name="Группа 6"/>
          <p:cNvGrpSpPr>
            <a:grpSpLocks noChangeAspect="1"/>
          </p:cNvGrpSpPr>
          <p:nvPr/>
        </p:nvGrpSpPr>
        <p:grpSpPr bwMode="auto">
          <a:xfrm>
            <a:off x="831441" y="1494299"/>
            <a:ext cx="6956344" cy="2105189"/>
            <a:chOff x="15907605" y="14204168"/>
            <a:chExt cx="14472609" cy="4405769"/>
          </a:xfrm>
        </p:grpSpPr>
        <p:pic>
          <p:nvPicPr>
            <p:cNvPr id="18" name="Рисунок 1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0000"/>
            <a:stretch>
              <a:fillRect/>
            </a:stretch>
          </p:blipFill>
          <p:spPr bwMode="auto">
            <a:xfrm>
              <a:off x="15907605" y="14222970"/>
              <a:ext cx="7294759" cy="43869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Рисунок 1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/>
            <a:stretch>
              <a:fillRect/>
            </a:stretch>
          </p:blipFill>
          <p:spPr bwMode="auto">
            <a:xfrm>
              <a:off x="23146544" y="14204168"/>
              <a:ext cx="7233670" cy="4350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5" name="Прямоугольник 3"/>
          <p:cNvSpPr>
            <a:spLocks noChangeArrowheads="1"/>
          </p:cNvSpPr>
          <p:nvPr/>
        </p:nvSpPr>
        <p:spPr bwMode="auto">
          <a:xfrm>
            <a:off x="1089933" y="3519199"/>
            <a:ext cx="679380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ru-RU" sz="2000" b="1" dirty="0" smtClean="0"/>
              <a:t>IMU400 </a:t>
            </a:r>
            <a:r>
              <a:rPr lang="en-US" altLang="ru-RU" sz="2000" b="1" dirty="0"/>
              <a:t>FOG and ACC channels Allan variance plot</a:t>
            </a:r>
            <a:endParaRPr lang="ru-RU" altLang="ru-RU" sz="2000" b="1" dirty="0"/>
          </a:p>
        </p:txBody>
      </p:sp>
      <p:grpSp>
        <p:nvGrpSpPr>
          <p:cNvPr id="26" name="Группа 8"/>
          <p:cNvGrpSpPr>
            <a:grpSpLocks noChangeAspect="1"/>
          </p:cNvGrpSpPr>
          <p:nvPr/>
        </p:nvGrpSpPr>
        <p:grpSpPr bwMode="auto">
          <a:xfrm>
            <a:off x="641376" y="4005064"/>
            <a:ext cx="7952783" cy="2519747"/>
            <a:chOff x="16021756" y="18991774"/>
            <a:chExt cx="6084826" cy="1928019"/>
          </a:xfrm>
        </p:grpSpPr>
        <p:pic>
          <p:nvPicPr>
            <p:cNvPr id="27" name="Рисунок 1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0000"/>
            <a:stretch>
              <a:fillRect/>
            </a:stretch>
          </p:blipFill>
          <p:spPr bwMode="auto">
            <a:xfrm>
              <a:off x="16021756" y="18991775"/>
              <a:ext cx="3078163" cy="19280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Рисунок 1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/>
            <a:stretch>
              <a:fillRect/>
            </a:stretch>
          </p:blipFill>
          <p:spPr bwMode="auto">
            <a:xfrm>
              <a:off x="19028419" y="18991774"/>
              <a:ext cx="3078163" cy="19280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9" name="Прямоугольник 3"/>
          <p:cNvSpPr>
            <a:spLocks noChangeArrowheads="1"/>
          </p:cNvSpPr>
          <p:nvPr/>
        </p:nvSpPr>
        <p:spPr bwMode="auto">
          <a:xfrm>
            <a:off x="119532" y="6452803"/>
            <a:ext cx="890302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ru-RU" sz="2000" b="1" dirty="0" smtClean="0"/>
              <a:t>IMU400 </a:t>
            </a:r>
            <a:r>
              <a:rPr lang="en-US" altLang="ru-RU" sz="2000" b="1" dirty="0"/>
              <a:t>Gyroscopes &amp; Accelerometers bias stability </a:t>
            </a:r>
            <a:r>
              <a:rPr lang="en-US" altLang="ru-RU" sz="2000" b="1" dirty="0" smtClean="0"/>
              <a:t>plots in temperature range</a:t>
            </a:r>
            <a:endParaRPr lang="ru-RU" altLang="ru-RU" sz="2000" b="1" dirty="0"/>
          </a:p>
        </p:txBody>
      </p:sp>
      <p:sp>
        <p:nvSpPr>
          <p:cNvPr id="30" name="Прямоугольник 29"/>
          <p:cNvSpPr>
            <a:spLocks noChangeArrowheads="1"/>
          </p:cNvSpPr>
          <p:nvPr/>
        </p:nvSpPr>
        <p:spPr bwMode="auto">
          <a:xfrm>
            <a:off x="119531" y="1018928"/>
            <a:ext cx="829957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ru-RU" sz="2800" b="1" kern="0" dirty="0" smtClean="0">
                <a:ln w="3175">
                  <a:noFill/>
                </a:ln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+mj-lt"/>
                <a:ea typeface="+mj-ea"/>
                <a:cs typeface="Calibri" panose="020F0502020204030204" pitchFamily="34" charset="0"/>
              </a:rPr>
              <a:t>3. Sensors </a:t>
            </a:r>
            <a:r>
              <a:rPr lang="en-US" altLang="ru-RU" sz="2800" b="1" kern="0" dirty="0">
                <a:ln w="3175">
                  <a:noFill/>
                </a:ln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+mj-lt"/>
                <a:ea typeface="+mj-ea"/>
                <a:cs typeface="Calibri" panose="020F0502020204030204" pitchFamily="34" charset="0"/>
              </a:rPr>
              <a:t>accuracy and specs</a:t>
            </a:r>
          </a:p>
        </p:txBody>
      </p:sp>
      <p:pic>
        <p:nvPicPr>
          <p:cNvPr id="10" name="Звук 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415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678"/>
    </mc:Choice>
    <mc:Fallback xmlns="">
      <p:transition spd="slow" advTm="4167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8"/>
          <p:cNvSpPr>
            <a:spLocks noChangeArrowheads="1"/>
          </p:cNvSpPr>
          <p:nvPr/>
        </p:nvSpPr>
        <p:spPr bwMode="auto">
          <a:xfrm>
            <a:off x="-22572" y="82674"/>
            <a:ext cx="916657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tri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4809" tIns="0" rIns="92809" bIns="0" anchor="ctr">
            <a:spAutoFit/>
          </a:bodyPr>
          <a:lstStyle>
            <a:lvl1pPr eaLnBrk="0" hangingPunct="0">
              <a:defRPr sz="8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8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8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8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8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r"/>
            <a:r>
              <a:rPr lang="en-US" altLang="ru-RU" sz="2200" b="1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F0000"/>
                </a:solidFill>
              </a:rPr>
              <a:t>Ultra-compact navigation-grade Inertial Measurement Unit IMU400 </a:t>
            </a:r>
            <a:endParaRPr lang="ru-RU" altLang="ru-RU" sz="1400" dirty="0"/>
          </a:p>
        </p:txBody>
      </p:sp>
      <p:pic>
        <p:nvPicPr>
          <p:cNvPr id="6" name="Picture 13" descr="C:\Documents and Settings\user\Рабочий стол\poster APE EO 21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069" b="47089"/>
          <a:stretch>
            <a:fillRect/>
          </a:stretch>
        </p:blipFill>
        <p:spPr bwMode="auto">
          <a:xfrm>
            <a:off x="-22572" y="541427"/>
            <a:ext cx="3168847" cy="658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Прямоугольник 34"/>
          <p:cNvSpPr/>
          <p:nvPr/>
        </p:nvSpPr>
        <p:spPr>
          <a:xfrm>
            <a:off x="5215409" y="1018928"/>
            <a:ext cx="392859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sz="2000" b="1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Fiber Optical Solution, Riga, Latvia</a:t>
            </a:r>
            <a:endParaRPr lang="ru-RU" sz="2000" b="1" dirty="0">
              <a:ln>
                <a:solidFill>
                  <a:srgbClr val="7030A0"/>
                </a:solidFill>
              </a:ln>
              <a:solidFill>
                <a:srgbClr val="7030A0"/>
              </a:solidFill>
            </a:endParaRPr>
          </a:p>
        </p:txBody>
      </p:sp>
      <p:sp>
        <p:nvSpPr>
          <p:cNvPr id="36" name="Прямоугольник 35"/>
          <p:cNvSpPr>
            <a:spLocks noChangeArrowheads="1"/>
          </p:cNvSpPr>
          <p:nvPr/>
        </p:nvSpPr>
        <p:spPr bwMode="auto">
          <a:xfrm>
            <a:off x="2892202" y="636404"/>
            <a:ext cx="440352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ru-RU" sz="2000" b="1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+mj-lt"/>
              </a:rPr>
              <a:t>RPC LLC, Moscow, Russia</a:t>
            </a:r>
            <a:endParaRPr lang="ru-RU" altLang="ru-RU" sz="2400" b="1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39" name="Rectangle 68"/>
          <p:cNvSpPr>
            <a:spLocks noChangeArrowheads="1"/>
          </p:cNvSpPr>
          <p:nvPr/>
        </p:nvSpPr>
        <p:spPr bwMode="auto">
          <a:xfrm>
            <a:off x="1143372" y="448731"/>
            <a:ext cx="729572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tri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4809" tIns="0" rIns="92809" bIns="0" anchor="ctr">
            <a:spAutoFit/>
          </a:bodyPr>
          <a:lstStyle>
            <a:lvl1pPr eaLnBrk="0" hangingPunct="0">
              <a:defRPr sz="8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8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8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8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8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/>
            <a:r>
              <a:rPr lang="en-US" altLang="ru-RU" sz="1400" u="sng" dirty="0" err="1" smtClean="0"/>
              <a:t>Yu.N</a:t>
            </a:r>
            <a:r>
              <a:rPr lang="en-US" altLang="ru-RU" sz="1400" u="sng" dirty="0" smtClean="0"/>
              <a:t>. </a:t>
            </a:r>
            <a:r>
              <a:rPr lang="en-US" altLang="ru-RU" sz="1400" u="sng" dirty="0" err="1" smtClean="0"/>
              <a:t>Korkishko</a:t>
            </a:r>
            <a:r>
              <a:rPr lang="en-US" altLang="ru-RU" sz="1400" dirty="0" smtClean="0"/>
              <a:t>, V.A. </a:t>
            </a:r>
            <a:r>
              <a:rPr lang="en-US" altLang="ru-RU" sz="1400" dirty="0" err="1" smtClean="0"/>
              <a:t>Fedorov</a:t>
            </a:r>
            <a:r>
              <a:rPr lang="en-US" altLang="ru-RU" sz="1400" dirty="0" smtClean="0"/>
              <a:t>, V.E. </a:t>
            </a:r>
            <a:r>
              <a:rPr lang="en-US" altLang="ru-RU" sz="1400" dirty="0" err="1" smtClean="0"/>
              <a:t>Prilutskiy</a:t>
            </a:r>
            <a:r>
              <a:rPr lang="en-US" altLang="ru-RU" sz="1400" dirty="0" smtClean="0"/>
              <a:t>, V.G. </a:t>
            </a:r>
            <a:r>
              <a:rPr lang="en-US" altLang="ru-RU" sz="1400" dirty="0" err="1" smtClean="0"/>
              <a:t>Ponomarev</a:t>
            </a:r>
            <a:r>
              <a:rPr lang="en-US" altLang="ru-RU" sz="1400" dirty="0" smtClean="0"/>
              <a:t>, et. al. </a:t>
            </a:r>
            <a:endParaRPr lang="ru-RU" altLang="ru-RU" sz="1400" dirty="0"/>
          </a:p>
        </p:txBody>
      </p:sp>
      <p:pic>
        <p:nvPicPr>
          <p:cNvPr id="21" name="Picture 8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50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5643" y="448731"/>
            <a:ext cx="1166913" cy="644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Прямоугольник 29"/>
          <p:cNvSpPr>
            <a:spLocks noChangeArrowheads="1"/>
          </p:cNvSpPr>
          <p:nvPr/>
        </p:nvSpPr>
        <p:spPr bwMode="auto">
          <a:xfrm>
            <a:off x="111736" y="1095927"/>
            <a:ext cx="829957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ru-RU" sz="2800" b="1" kern="0" dirty="0">
                <a:ln w="3175">
                  <a:noFill/>
                </a:ln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+mj-lt"/>
                <a:ea typeface="+mj-ea"/>
                <a:cs typeface="Calibri" panose="020F0502020204030204" pitchFamily="34" charset="0"/>
              </a:rPr>
              <a:t>4. Test </a:t>
            </a:r>
            <a:r>
              <a:rPr lang="en-US" altLang="ru-RU" sz="2800" b="1" kern="0" dirty="0" smtClean="0">
                <a:ln w="3175">
                  <a:noFill/>
                </a:ln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+mj-lt"/>
                <a:ea typeface="+mj-ea"/>
                <a:cs typeface="Calibri" panose="020F0502020204030204" pitchFamily="34" charset="0"/>
              </a:rPr>
              <a:t>results - </a:t>
            </a:r>
            <a:r>
              <a:rPr lang="en-US" altLang="ru-RU" sz="2800" b="1" kern="0" dirty="0" err="1" smtClean="0">
                <a:ln w="3175">
                  <a:noFill/>
                </a:ln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+mj-lt"/>
                <a:ea typeface="+mj-ea"/>
                <a:cs typeface="Calibri" panose="020F0502020204030204" pitchFamily="34" charset="0"/>
              </a:rPr>
              <a:t>gyrocompassing</a:t>
            </a:r>
            <a:endParaRPr lang="en-US" altLang="ru-RU" sz="2800" b="1" kern="0" dirty="0">
              <a:ln w="3175">
                <a:noFill/>
              </a:ln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  <a:latin typeface="+mj-lt"/>
              <a:ea typeface="+mj-ea"/>
              <a:cs typeface="Calibri" panose="020F0502020204030204" pitchFamily="34" charset="0"/>
            </a:endParaRPr>
          </a:p>
        </p:txBody>
      </p:sp>
      <p:pic>
        <p:nvPicPr>
          <p:cNvPr id="17" name="Рисунок 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929" y="1619146"/>
            <a:ext cx="8085570" cy="5238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Прямоугольник 3"/>
          <p:cNvSpPr>
            <a:spLocks noChangeArrowheads="1"/>
          </p:cNvSpPr>
          <p:nvPr/>
        </p:nvSpPr>
        <p:spPr bwMode="auto">
          <a:xfrm>
            <a:off x="3561463" y="4941168"/>
            <a:ext cx="306500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ru-RU" sz="3200" b="1" dirty="0" smtClean="0">
                <a:solidFill>
                  <a:srgbClr val="FF0000"/>
                </a:solidFill>
              </a:rPr>
              <a:t>At 56° N Lat.</a:t>
            </a:r>
            <a:endParaRPr lang="ru-RU" altLang="ru-RU" sz="3200" b="1" dirty="0">
              <a:solidFill>
                <a:srgbClr val="FF0000"/>
              </a:solidFill>
            </a:endParaRPr>
          </a:p>
        </p:txBody>
      </p:sp>
      <p:pic>
        <p:nvPicPr>
          <p:cNvPr id="11" name="Звук 1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035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803"/>
    </mc:Choice>
    <mc:Fallback xmlns="">
      <p:transition spd="slow" advTm="5680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8"/>
          <p:cNvSpPr>
            <a:spLocks noChangeArrowheads="1"/>
          </p:cNvSpPr>
          <p:nvPr/>
        </p:nvSpPr>
        <p:spPr bwMode="auto">
          <a:xfrm>
            <a:off x="-22572" y="82674"/>
            <a:ext cx="916657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tri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4809" tIns="0" rIns="92809" bIns="0" anchor="ctr">
            <a:spAutoFit/>
          </a:bodyPr>
          <a:lstStyle>
            <a:lvl1pPr eaLnBrk="0" hangingPunct="0">
              <a:defRPr sz="8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8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8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8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8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r"/>
            <a:r>
              <a:rPr lang="en-US" altLang="ru-RU" sz="2200" b="1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F0000"/>
                </a:solidFill>
              </a:rPr>
              <a:t>Ultra-compact navigation-grade Inertial Measurement Unit IMU400 </a:t>
            </a:r>
            <a:endParaRPr lang="ru-RU" altLang="ru-RU" sz="1400" dirty="0"/>
          </a:p>
        </p:txBody>
      </p:sp>
      <p:pic>
        <p:nvPicPr>
          <p:cNvPr id="6" name="Picture 13" descr="C:\Documents and Settings\user\Рабочий стол\poster APE EO 21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069" b="47089"/>
          <a:stretch>
            <a:fillRect/>
          </a:stretch>
        </p:blipFill>
        <p:spPr bwMode="auto">
          <a:xfrm>
            <a:off x="-22572" y="541427"/>
            <a:ext cx="3168847" cy="658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Прямоугольник 34"/>
          <p:cNvSpPr/>
          <p:nvPr/>
        </p:nvSpPr>
        <p:spPr>
          <a:xfrm>
            <a:off x="5215409" y="1018928"/>
            <a:ext cx="392859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sz="2000" b="1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Fiber Optical Solution, Riga, Latvia</a:t>
            </a:r>
            <a:endParaRPr lang="ru-RU" sz="2000" b="1" dirty="0">
              <a:ln>
                <a:solidFill>
                  <a:srgbClr val="7030A0"/>
                </a:solidFill>
              </a:ln>
              <a:solidFill>
                <a:srgbClr val="7030A0"/>
              </a:solidFill>
            </a:endParaRPr>
          </a:p>
        </p:txBody>
      </p:sp>
      <p:sp>
        <p:nvSpPr>
          <p:cNvPr id="36" name="Прямоугольник 35"/>
          <p:cNvSpPr>
            <a:spLocks noChangeArrowheads="1"/>
          </p:cNvSpPr>
          <p:nvPr/>
        </p:nvSpPr>
        <p:spPr bwMode="auto">
          <a:xfrm>
            <a:off x="2892202" y="636404"/>
            <a:ext cx="440352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ru-RU" sz="2000" b="1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+mj-lt"/>
              </a:rPr>
              <a:t>RPC LLC, Moscow, Russia</a:t>
            </a:r>
            <a:endParaRPr lang="ru-RU" altLang="ru-RU" sz="2400" b="1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39" name="Rectangle 68"/>
          <p:cNvSpPr>
            <a:spLocks noChangeArrowheads="1"/>
          </p:cNvSpPr>
          <p:nvPr/>
        </p:nvSpPr>
        <p:spPr bwMode="auto">
          <a:xfrm>
            <a:off x="1143372" y="448731"/>
            <a:ext cx="729572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tri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4809" tIns="0" rIns="92809" bIns="0" anchor="ctr">
            <a:spAutoFit/>
          </a:bodyPr>
          <a:lstStyle>
            <a:lvl1pPr eaLnBrk="0" hangingPunct="0">
              <a:defRPr sz="8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8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8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8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8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/>
            <a:r>
              <a:rPr lang="en-US" altLang="ru-RU" sz="1400" u="sng" dirty="0" err="1" smtClean="0"/>
              <a:t>Yu.N</a:t>
            </a:r>
            <a:r>
              <a:rPr lang="en-US" altLang="ru-RU" sz="1400" u="sng" dirty="0" smtClean="0"/>
              <a:t>. </a:t>
            </a:r>
            <a:r>
              <a:rPr lang="en-US" altLang="ru-RU" sz="1400" u="sng" dirty="0" err="1" smtClean="0"/>
              <a:t>Korkishko</a:t>
            </a:r>
            <a:r>
              <a:rPr lang="en-US" altLang="ru-RU" sz="1400" dirty="0" smtClean="0"/>
              <a:t>, V.A. </a:t>
            </a:r>
            <a:r>
              <a:rPr lang="en-US" altLang="ru-RU" sz="1400" dirty="0" err="1" smtClean="0"/>
              <a:t>Fedorov</a:t>
            </a:r>
            <a:r>
              <a:rPr lang="en-US" altLang="ru-RU" sz="1400" dirty="0" smtClean="0"/>
              <a:t>, V.E. </a:t>
            </a:r>
            <a:r>
              <a:rPr lang="en-US" altLang="ru-RU" sz="1400" dirty="0" err="1" smtClean="0"/>
              <a:t>Prilutskiy</a:t>
            </a:r>
            <a:r>
              <a:rPr lang="en-US" altLang="ru-RU" sz="1400" dirty="0" smtClean="0"/>
              <a:t>, V.G. </a:t>
            </a:r>
            <a:r>
              <a:rPr lang="en-US" altLang="ru-RU" sz="1400" dirty="0" err="1" smtClean="0"/>
              <a:t>Ponomarev</a:t>
            </a:r>
            <a:r>
              <a:rPr lang="en-US" altLang="ru-RU" sz="1400" dirty="0" smtClean="0"/>
              <a:t>, et. al. </a:t>
            </a:r>
            <a:endParaRPr lang="ru-RU" altLang="ru-RU" sz="1400" dirty="0"/>
          </a:p>
        </p:txBody>
      </p:sp>
      <p:pic>
        <p:nvPicPr>
          <p:cNvPr id="21" name="Picture 8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50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5643" y="448731"/>
            <a:ext cx="1166913" cy="644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Группа 8"/>
          <p:cNvGrpSpPr>
            <a:grpSpLocks noChangeAspect="1"/>
          </p:cNvGrpSpPr>
          <p:nvPr/>
        </p:nvGrpSpPr>
        <p:grpSpPr bwMode="auto">
          <a:xfrm>
            <a:off x="611560" y="1583152"/>
            <a:ext cx="8078073" cy="5274847"/>
            <a:chOff x="23317941" y="26033387"/>
            <a:chExt cx="5959901" cy="3364309"/>
          </a:xfrm>
        </p:grpSpPr>
        <p:pic>
          <p:nvPicPr>
            <p:cNvPr id="11" name="Picture 121" descr="Static nav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0000"/>
            <a:stretch>
              <a:fillRect/>
            </a:stretch>
          </p:blipFill>
          <p:spPr bwMode="auto">
            <a:xfrm>
              <a:off x="23317941" y="26033387"/>
              <a:ext cx="3051175" cy="33027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21" descr="Static nav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43" t="50000"/>
            <a:stretch>
              <a:fillRect/>
            </a:stretch>
          </p:blipFill>
          <p:spPr bwMode="auto">
            <a:xfrm>
              <a:off x="26301227" y="26094902"/>
              <a:ext cx="2976615" cy="33027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11736" y="1095927"/>
            <a:ext cx="829957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ru-RU" sz="2800" b="1" kern="0" dirty="0">
                <a:ln w="3175">
                  <a:noFill/>
                </a:ln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+mj-lt"/>
                <a:ea typeface="+mj-ea"/>
                <a:cs typeface="Calibri" panose="020F0502020204030204" pitchFamily="34" charset="0"/>
              </a:rPr>
              <a:t>4. Test results </a:t>
            </a:r>
            <a:r>
              <a:rPr lang="en-US" altLang="ru-RU" sz="2800" b="1" kern="0" dirty="0" smtClean="0">
                <a:ln w="3175">
                  <a:noFill/>
                </a:ln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+mj-lt"/>
                <a:ea typeface="+mj-ea"/>
                <a:cs typeface="Calibri" panose="020F0502020204030204" pitchFamily="34" charset="0"/>
              </a:rPr>
              <a:t>– static</a:t>
            </a:r>
            <a:r>
              <a:rPr lang="en-US" altLang="ru-RU" sz="2800" b="1" kern="0" dirty="0">
                <a:ln w="3175">
                  <a:noFill/>
                </a:ln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+mj-lt"/>
                <a:ea typeface="+mj-ea"/>
                <a:cs typeface="Calibri" panose="020F0502020204030204" pitchFamily="34" charset="0"/>
              </a:rPr>
              <a:t> </a:t>
            </a:r>
            <a:r>
              <a:rPr lang="en-US" altLang="ru-RU" sz="2800" b="1" kern="0" dirty="0" smtClean="0">
                <a:ln w="3175">
                  <a:noFill/>
                </a:ln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+mj-lt"/>
                <a:ea typeface="+mj-ea"/>
                <a:cs typeface="Calibri" panose="020F0502020204030204" pitchFamily="34" charset="0"/>
              </a:rPr>
              <a:t>– 5Nm at 8h</a:t>
            </a:r>
            <a:endParaRPr lang="en-US" altLang="ru-RU" sz="2800" b="1" kern="0" dirty="0">
              <a:ln w="3175">
                <a:noFill/>
              </a:ln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  <a:latin typeface="+mj-lt"/>
              <a:ea typeface="+mj-ea"/>
              <a:cs typeface="Calibri" panose="020F0502020204030204" pitchFamily="34" charset="0"/>
            </a:endParaRPr>
          </a:p>
        </p:txBody>
      </p:sp>
      <p:pic>
        <p:nvPicPr>
          <p:cNvPr id="14" name="Звук 1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258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744"/>
    </mc:Choice>
    <mc:Fallback xmlns="">
      <p:transition spd="slow" advTm="3574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701</Words>
  <Application>Microsoft Office PowerPoint</Application>
  <PresentationFormat>Экран (4:3)</PresentationFormat>
  <Paragraphs>83</Paragraphs>
  <Slides>12</Slides>
  <Notes>1</Notes>
  <HiddenSlides>0</HiddenSlides>
  <MMClips>12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/>
  <cp:lastModifiedBy/>
  <cp:revision>44</cp:revision>
  <dcterms:created xsi:type="dcterms:W3CDTF">2018-03-23T12:24:22Z</dcterms:created>
  <dcterms:modified xsi:type="dcterms:W3CDTF">2020-05-15T10:05:29Z</dcterms:modified>
</cp:coreProperties>
</file>